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3" r:id="rId6"/>
    <p:sldId id="262" r:id="rId7"/>
    <p:sldId id="264" r:id="rId8"/>
    <p:sldId id="266" r:id="rId9"/>
    <p:sldId id="265" r:id="rId10"/>
    <p:sldId id="267" r:id="rId11"/>
    <p:sldId id="270" r:id="rId12"/>
    <p:sldId id="269" r:id="rId13"/>
    <p:sldId id="271" r:id="rId14"/>
    <p:sldId id="272" r:id="rId15"/>
    <p:sldId id="273" r:id="rId16"/>
    <p:sldId id="268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</p:sldIdLst>
  <p:sldSz cx="10440988" cy="7561263"/>
  <p:notesSz cx="6858000" cy="9144000"/>
  <p:defaultTextStyle>
    <a:defPPr>
      <a:defRPr lang="ru-RU"/>
    </a:defPPr>
    <a:lvl1pPr marL="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1435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2870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4305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5740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7175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8610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60045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11480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36" y="348"/>
      </p:cViewPr>
      <p:guideLst>
        <p:guide orient="horz" pos="2382"/>
        <p:guide pos="328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3075" y="2348894"/>
            <a:ext cx="8874840" cy="16207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66149" y="4284717"/>
            <a:ext cx="7308691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717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861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004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34342-8EA2-4C63-A4EF-988301D8A3AD}" type="datetimeFigureOut">
              <a:rPr lang="ru-RU" smtClean="0"/>
              <a:pPr/>
              <a:t>22.02.2018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A4D1E-A1AF-4B6F-AB2F-790AFB6F77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87328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34342-8EA2-4C63-A4EF-988301D8A3AD}" type="datetimeFigureOut">
              <a:rPr lang="ru-RU" smtClean="0"/>
              <a:pPr/>
              <a:t>22.02.2018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A4D1E-A1AF-4B6F-AB2F-790AFB6F77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4156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644632" y="334306"/>
            <a:ext cx="2680941" cy="71131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96371" y="334306"/>
            <a:ext cx="7874244" cy="71131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34342-8EA2-4C63-A4EF-988301D8A3AD}" type="datetimeFigureOut">
              <a:rPr lang="ru-RU" smtClean="0"/>
              <a:pPr/>
              <a:t>22.02.2018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A4D1E-A1AF-4B6F-AB2F-790AFB6F77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85961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34342-8EA2-4C63-A4EF-988301D8A3AD}" type="datetimeFigureOut">
              <a:rPr lang="ru-RU" smtClean="0"/>
              <a:pPr/>
              <a:t>22.02.2018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A4D1E-A1AF-4B6F-AB2F-790AFB6F77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87643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4765" y="4858812"/>
            <a:ext cx="8874840" cy="1501751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4765" y="3204786"/>
            <a:ext cx="8874840" cy="1654026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1435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287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430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57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717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861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004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14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34342-8EA2-4C63-A4EF-988301D8A3AD}" type="datetimeFigureOut">
              <a:rPr lang="ru-RU" smtClean="0"/>
              <a:pPr/>
              <a:t>22.02.2018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A4D1E-A1AF-4B6F-AB2F-790AFB6F77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3379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96371" y="1944576"/>
            <a:ext cx="5276686" cy="5502919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47073" y="1944576"/>
            <a:ext cx="5278499" cy="5502919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34342-8EA2-4C63-A4EF-988301D8A3AD}" type="datetimeFigureOut">
              <a:rPr lang="ru-RU" smtClean="0"/>
              <a:pPr/>
              <a:t>22.02.2018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A4D1E-A1AF-4B6F-AB2F-790AFB6F77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52328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051" y="302802"/>
            <a:ext cx="9396890" cy="1260211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2050" y="1692534"/>
            <a:ext cx="4613250" cy="70536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300" b="1"/>
            </a:lvl2pPr>
            <a:lvl3pPr marL="1028700" indent="0">
              <a:buNone/>
              <a:defRPr sz="2000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2050" y="2397901"/>
            <a:ext cx="4613250" cy="4356478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303878" y="1692534"/>
            <a:ext cx="4615061" cy="70536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300" b="1"/>
            </a:lvl2pPr>
            <a:lvl3pPr marL="1028700" indent="0">
              <a:buNone/>
              <a:defRPr sz="2000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303878" y="2397901"/>
            <a:ext cx="4615061" cy="4356478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34342-8EA2-4C63-A4EF-988301D8A3AD}" type="datetimeFigureOut">
              <a:rPr lang="ru-RU" smtClean="0"/>
              <a:pPr/>
              <a:t>22.02.2018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A4D1E-A1AF-4B6F-AB2F-790AFB6F77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48155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34342-8EA2-4C63-A4EF-988301D8A3AD}" type="datetimeFigureOut">
              <a:rPr lang="ru-RU" smtClean="0"/>
              <a:pPr/>
              <a:t>22.02.2018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A4D1E-A1AF-4B6F-AB2F-790AFB6F77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56528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34342-8EA2-4C63-A4EF-988301D8A3AD}" type="datetimeFigureOut">
              <a:rPr lang="ru-RU" smtClean="0"/>
              <a:pPr/>
              <a:t>22.02.2018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A4D1E-A1AF-4B6F-AB2F-790AFB6F77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65640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051" y="301051"/>
            <a:ext cx="3435013" cy="1281214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82137" y="301051"/>
            <a:ext cx="5836802" cy="6453328"/>
          </a:xfrm>
        </p:spPr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22051" y="1582265"/>
            <a:ext cx="3435013" cy="5172114"/>
          </a:xfrm>
        </p:spPr>
        <p:txBody>
          <a:bodyPr/>
          <a:lstStyle>
            <a:lvl1pPr marL="0" indent="0">
              <a:buNone/>
              <a:defRPr sz="1600"/>
            </a:lvl1pPr>
            <a:lvl2pPr marL="514350" indent="0">
              <a:buNone/>
              <a:defRPr sz="1400"/>
            </a:lvl2pPr>
            <a:lvl3pPr marL="1028700" indent="0">
              <a:buNone/>
              <a:defRPr sz="1100"/>
            </a:lvl3pPr>
            <a:lvl4pPr marL="1543050" indent="0">
              <a:buNone/>
              <a:defRPr sz="1000"/>
            </a:lvl4pPr>
            <a:lvl5pPr marL="2057400" indent="0">
              <a:buNone/>
              <a:defRPr sz="1000"/>
            </a:lvl5pPr>
            <a:lvl6pPr marL="2571750" indent="0">
              <a:buNone/>
              <a:defRPr sz="1000"/>
            </a:lvl6pPr>
            <a:lvl7pPr marL="3086100" indent="0">
              <a:buNone/>
              <a:defRPr sz="1000"/>
            </a:lvl7pPr>
            <a:lvl8pPr marL="3600450" indent="0">
              <a:buNone/>
              <a:defRPr sz="1000"/>
            </a:lvl8pPr>
            <a:lvl9pPr marL="41148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34342-8EA2-4C63-A4EF-988301D8A3AD}" type="datetimeFigureOut">
              <a:rPr lang="ru-RU" smtClean="0"/>
              <a:pPr/>
              <a:t>22.02.2018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A4D1E-A1AF-4B6F-AB2F-790AFB6F77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3670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6507" y="5292885"/>
            <a:ext cx="6264593" cy="624855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46507" y="675613"/>
            <a:ext cx="6264593" cy="4536758"/>
          </a:xfrm>
        </p:spPr>
        <p:txBody>
          <a:bodyPr/>
          <a:lstStyle>
            <a:lvl1pPr marL="0" indent="0">
              <a:buNone/>
              <a:defRPr sz="3600"/>
            </a:lvl1pPr>
            <a:lvl2pPr marL="514350" indent="0">
              <a:buNone/>
              <a:defRPr sz="3200"/>
            </a:lvl2pPr>
            <a:lvl3pPr marL="1028700" indent="0">
              <a:buNone/>
              <a:defRPr sz="2700"/>
            </a:lvl3pPr>
            <a:lvl4pPr marL="1543050" indent="0">
              <a:buNone/>
              <a:defRPr sz="2300"/>
            </a:lvl4pPr>
            <a:lvl5pPr marL="2057400" indent="0">
              <a:buNone/>
              <a:defRPr sz="2300"/>
            </a:lvl5pPr>
            <a:lvl6pPr marL="2571750" indent="0">
              <a:buNone/>
              <a:defRPr sz="2300"/>
            </a:lvl6pPr>
            <a:lvl7pPr marL="3086100" indent="0">
              <a:buNone/>
              <a:defRPr sz="2300"/>
            </a:lvl7pPr>
            <a:lvl8pPr marL="3600450" indent="0">
              <a:buNone/>
              <a:defRPr sz="2300"/>
            </a:lvl8pPr>
            <a:lvl9pPr marL="4114800" indent="0">
              <a:buNone/>
              <a:defRPr sz="23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46507" y="5917739"/>
            <a:ext cx="6264593" cy="887398"/>
          </a:xfrm>
        </p:spPr>
        <p:txBody>
          <a:bodyPr/>
          <a:lstStyle>
            <a:lvl1pPr marL="0" indent="0">
              <a:buNone/>
              <a:defRPr sz="1600"/>
            </a:lvl1pPr>
            <a:lvl2pPr marL="514350" indent="0">
              <a:buNone/>
              <a:defRPr sz="1400"/>
            </a:lvl2pPr>
            <a:lvl3pPr marL="1028700" indent="0">
              <a:buNone/>
              <a:defRPr sz="1100"/>
            </a:lvl3pPr>
            <a:lvl4pPr marL="1543050" indent="0">
              <a:buNone/>
              <a:defRPr sz="1000"/>
            </a:lvl4pPr>
            <a:lvl5pPr marL="2057400" indent="0">
              <a:buNone/>
              <a:defRPr sz="1000"/>
            </a:lvl5pPr>
            <a:lvl6pPr marL="2571750" indent="0">
              <a:buNone/>
              <a:defRPr sz="1000"/>
            </a:lvl6pPr>
            <a:lvl7pPr marL="3086100" indent="0">
              <a:buNone/>
              <a:defRPr sz="1000"/>
            </a:lvl7pPr>
            <a:lvl8pPr marL="3600450" indent="0">
              <a:buNone/>
              <a:defRPr sz="1000"/>
            </a:lvl8pPr>
            <a:lvl9pPr marL="41148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34342-8EA2-4C63-A4EF-988301D8A3AD}" type="datetimeFigureOut">
              <a:rPr lang="ru-RU" smtClean="0"/>
              <a:pPr/>
              <a:t>22.02.2018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A4D1E-A1AF-4B6F-AB2F-790AFB6F77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2827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70000"/>
            <a:lum/>
          </a:blip>
          <a:srcRect/>
          <a:stretch>
            <a:fillRect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051" y="302802"/>
            <a:ext cx="9396890" cy="1260211"/>
          </a:xfrm>
          <a:prstGeom prst="rect">
            <a:avLst/>
          </a:prstGeom>
        </p:spPr>
        <p:txBody>
          <a:bodyPr vert="horz" lIns="102870" tIns="51435" rIns="102870" bIns="51435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2051" y="1764295"/>
            <a:ext cx="9396890" cy="4990084"/>
          </a:xfrm>
          <a:prstGeom prst="rect">
            <a:avLst/>
          </a:prstGeom>
        </p:spPr>
        <p:txBody>
          <a:bodyPr vert="horz" lIns="102870" tIns="51435" rIns="102870" bIns="51435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22050" y="7008171"/>
            <a:ext cx="2436231" cy="402567"/>
          </a:xfrm>
          <a:prstGeom prst="rect">
            <a:avLst/>
          </a:prstGeom>
        </p:spPr>
        <p:txBody>
          <a:bodyPr vert="horz" lIns="102870" tIns="51435" rIns="102870" bIns="51435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734342-8EA2-4C63-A4EF-988301D8A3AD}" type="datetimeFigureOut">
              <a:rPr lang="ru-RU" smtClean="0"/>
              <a:pPr/>
              <a:t>22.02.2018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567338" y="7008171"/>
            <a:ext cx="3306313" cy="402567"/>
          </a:xfrm>
          <a:prstGeom prst="rect">
            <a:avLst/>
          </a:prstGeom>
        </p:spPr>
        <p:txBody>
          <a:bodyPr vert="horz" lIns="102870" tIns="51435" rIns="102870" bIns="51435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482709" y="7008171"/>
            <a:ext cx="2436231" cy="402567"/>
          </a:xfrm>
          <a:prstGeom prst="rect">
            <a:avLst/>
          </a:prstGeom>
        </p:spPr>
        <p:txBody>
          <a:bodyPr vert="horz" lIns="102870" tIns="51435" rIns="102870" bIns="51435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FA4D1E-A1AF-4B6F-AB2F-790AFB6F77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7147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28700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63" indent="-385763" algn="l" defTabSz="1028700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35819" indent="-321469" algn="l" defTabSz="1028700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285875" indent="-257175" algn="l" defTabSz="102870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00225" indent="-257175" algn="l" defTabSz="1028700" rtl="0" eaLnBrk="1" latinLnBrk="0" hangingPunct="1">
        <a:spcBef>
          <a:spcPct val="20000"/>
        </a:spcBef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14575" indent="-257175" algn="l" defTabSz="1028700" rtl="0" eaLnBrk="1" latinLnBrk="0" hangingPunct="1">
        <a:spcBef>
          <a:spcPct val="20000"/>
        </a:spcBef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28925" indent="-257175" algn="l" defTabSz="1028700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43275" indent="-257175" algn="l" defTabSz="1028700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857625" indent="-257175" algn="l" defTabSz="1028700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371975" indent="-257175" algn="l" defTabSz="1028700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7175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8610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11480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269" r="11304"/>
          <a:stretch/>
        </p:blipFill>
        <p:spPr bwMode="auto">
          <a:xfrm>
            <a:off x="13734" y="-10326"/>
            <a:ext cx="10427254" cy="7571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05586" y="0"/>
            <a:ext cx="8429684" cy="980729"/>
          </a:xfrm>
          <a:prstGeom prst="rect">
            <a:avLst/>
          </a:prstGeom>
        </p:spPr>
        <p:txBody>
          <a:bodyPr vert="horz" lIns="104289" tIns="52144" rIns="104289" bIns="52144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1600" b="1" dirty="0" smtClean="0">
                <a:solidFill>
                  <a:srgbClr val="002060"/>
                </a:solidFill>
              </a:rPr>
              <a:t>Муниципальное  бюджетное образовательное учреждение дополнительного образования Дворец школьников </a:t>
            </a:r>
            <a:r>
              <a:rPr lang="ru-RU" sz="1600" b="1" dirty="0" err="1" smtClean="0">
                <a:solidFill>
                  <a:srgbClr val="002060"/>
                </a:solidFill>
              </a:rPr>
              <a:t>Бугульминского</a:t>
            </a:r>
            <a:r>
              <a:rPr lang="ru-RU" sz="1600" b="1" dirty="0" smtClean="0">
                <a:solidFill>
                  <a:srgbClr val="002060"/>
                </a:solidFill>
              </a:rPr>
              <a:t> муниципального района Республики Татарстан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862776" y="6503987"/>
            <a:ext cx="7786742" cy="919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52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904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356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808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260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712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3164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6162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Директор МБОУ ДО Дворец школьников                                  О.В. </a:t>
            </a:r>
            <a:r>
              <a:rPr lang="ru-RU" sz="1600" b="1" dirty="0" err="1" smtClean="0">
                <a:solidFill>
                  <a:srgbClr val="002060"/>
                </a:solidFill>
              </a:rPr>
              <a:t>Чумараева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b="1" dirty="0" smtClean="0">
              <a:solidFill>
                <a:srgbClr val="00206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2018   </a:t>
            </a:r>
            <a:r>
              <a:rPr lang="ru-RU" sz="1600" b="1" dirty="0" smtClean="0">
                <a:solidFill>
                  <a:srgbClr val="002060"/>
                </a:solidFill>
              </a:rPr>
              <a:t>год</a:t>
            </a:r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9" name="Рисунок 8" descr="C:\Users\Алина\Desktop\печать ДШ 001_cr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lum bright="-20000" contrast="40000"/>
          </a:blip>
          <a:srcRect/>
          <a:stretch>
            <a:fillRect/>
          </a:stretch>
        </p:blipFill>
        <p:spPr bwMode="auto">
          <a:xfrm rot="20941484">
            <a:off x="4793844" y="5539208"/>
            <a:ext cx="2172970" cy="212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D:\Алина\СРОЧНО\печать и подписи\подписи2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0E4ED"/>
              </a:clrFrom>
              <a:clrTo>
                <a:srgbClr val="E0E4ED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lum bright="-20000" contrast="30000"/>
          </a:blip>
          <a:srcRect l="79536" t="29031" r="5818" b="48367"/>
          <a:stretch>
            <a:fillRect/>
          </a:stretch>
        </p:blipFill>
        <p:spPr bwMode="auto">
          <a:xfrm rot="16556128">
            <a:off x="5626182" y="6317016"/>
            <a:ext cx="691857" cy="864823"/>
          </a:xfrm>
          <a:prstGeom prst="rect">
            <a:avLst/>
          </a:prstGeom>
          <a:noFill/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877118" y="843123"/>
            <a:ext cx="7772400" cy="1080120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Д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И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П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Л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О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М</a:t>
            </a:r>
            <a:endParaRPr kumimoji="0" lang="ru-RU" sz="8800" b="1" i="0" u="none" strike="noStrike" kern="1200" cap="none" spc="0" normalizeH="0" baseline="0" noProof="0" dirty="0">
              <a:ln w="11430"/>
              <a:solidFill>
                <a:srgbClr val="FFC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DejaVu Serif Condensed" pitchFamily="18" charset="0"/>
              <a:ea typeface="DejaVu Serif Condensed" pitchFamily="18" charset="0"/>
              <a:cs typeface="+mj-cs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805680" y="836712"/>
            <a:ext cx="7772400" cy="1080120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Д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И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П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Л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О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М</a:t>
            </a:r>
            <a:endParaRPr kumimoji="0" lang="ru-RU" sz="8800" b="1" i="0" u="none" strike="noStrike" kern="1200" cap="none" spc="0" normalizeH="0" baseline="0" noProof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DejaVu Serif Condensed" pitchFamily="18" charset="0"/>
              <a:ea typeface="DejaVu Serif Condensed" pitchFamily="18" charset="0"/>
              <a:cs typeface="+mj-cs"/>
            </a:endParaRPr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648462" y="4852201"/>
            <a:ext cx="8501122" cy="857256"/>
          </a:xfrm>
          <a:prstGeom prst="rect">
            <a:avLst/>
          </a:prstGeom>
        </p:spPr>
        <p:txBody>
          <a:bodyPr vert="horz" lIns="102870" tIns="51435" rIns="102870" bIns="51435" rtlCol="0">
            <a:normAutofit lnSpcReduction="10000"/>
          </a:bodyPr>
          <a:lstStyle/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4800" b="1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  <a:cs typeface="+mj-cs"/>
              </a:rPr>
              <a:t>«На страже Отечества</a:t>
            </a:r>
            <a:r>
              <a:rPr kumimoji="0" lang="ru-RU" sz="52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»</a:t>
            </a:r>
            <a:endParaRPr kumimoji="0" lang="ru-RU" sz="5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467544" y="1923243"/>
            <a:ext cx="8753478" cy="4000528"/>
          </a:xfrm>
          <a:prstGeom prst="rect">
            <a:avLst/>
          </a:prstGeom>
        </p:spPr>
        <p:txBody>
          <a:bodyPr vert="horz" lIns="102870" tIns="51435" rIns="102870" bIns="51435" rtlCol="0">
            <a:normAutofit fontScale="92500" lnSpcReduction="10000"/>
          </a:bodyPr>
          <a:lstStyle/>
          <a:p>
            <a:pPr marL="385763" marR="0" lvl="0" indent="-385763" algn="ctr" defTabSz="10287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  А  Г  Р  А  Ж  Д  А  Е  Т  С  Я</a:t>
            </a:r>
            <a:endParaRPr kumimoji="0" lang="ru-RU" sz="900" b="1" i="0" u="none" strike="noStrike" kern="1200" cap="none" spc="0" normalizeH="0" baseline="0" noProof="0" dirty="0" smtClean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85763" lvl="0" indent="-385763" algn="ctr">
              <a:spcBef>
                <a:spcPct val="20000"/>
              </a:spcBef>
            </a:pPr>
            <a:r>
              <a:rPr lang="ru-RU" sz="3900" b="1" dirty="0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  <a:cs typeface="+mj-cs"/>
              </a:rPr>
              <a:t>Лифантьева Валерия</a:t>
            </a:r>
          </a:p>
          <a:p>
            <a:pPr marL="385763" indent="-385763" algn="ctr">
              <a:spcBef>
                <a:spcPct val="20000"/>
              </a:spcBef>
            </a:pPr>
            <a:r>
              <a:rPr lang="ru-RU" sz="1800" b="1" dirty="0" smtClean="0"/>
              <a:t>МБОУ лицей № 2, руководители </a:t>
            </a:r>
            <a:r>
              <a:rPr lang="ru-RU" sz="1800" b="1" dirty="0" err="1" smtClean="0"/>
              <a:t>Граур</a:t>
            </a:r>
            <a:r>
              <a:rPr lang="ru-RU" sz="1800" b="1" dirty="0" smtClean="0"/>
              <a:t> Ю.В., </a:t>
            </a:r>
            <a:r>
              <a:rPr lang="ru-RU" sz="1800" b="1" dirty="0" err="1" smtClean="0"/>
              <a:t>Хуснутдинова</a:t>
            </a:r>
            <a:r>
              <a:rPr lang="ru-RU" sz="1800" b="1" dirty="0" smtClean="0"/>
              <a:t> Р.Р.  </a:t>
            </a:r>
            <a:endParaRPr kumimoji="0" lang="en-US" sz="16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85763" marR="0" lvl="0" indent="-385763" algn="ctr" defTabSz="10287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7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возрастная категория 7 – 10 лет</a:t>
            </a:r>
            <a:endParaRPr kumimoji="0" lang="ru-RU" sz="2000" b="1" i="0" u="none" strike="noStrike" kern="1200" cap="none" spc="0" normalizeH="0" baseline="0" noProof="0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9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000" b="1" i="0" u="none" strike="noStrike" kern="1200" cap="none" spc="0" normalizeH="0" baseline="0" noProof="0" dirty="0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1 место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9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 муниципальном  этапе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Республиканского конкурса  детских рисунков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52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«На страже Отечества»</a:t>
            </a:r>
            <a:endParaRPr kumimoji="0" lang="ru-RU" sz="5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452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269" r="11304"/>
          <a:stretch/>
        </p:blipFill>
        <p:spPr bwMode="auto">
          <a:xfrm>
            <a:off x="13734" y="-10326"/>
            <a:ext cx="10427254" cy="7571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05586" y="0"/>
            <a:ext cx="8429684" cy="980729"/>
          </a:xfrm>
          <a:prstGeom prst="rect">
            <a:avLst/>
          </a:prstGeom>
        </p:spPr>
        <p:txBody>
          <a:bodyPr vert="horz" lIns="104289" tIns="52144" rIns="104289" bIns="52144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1600" b="1" dirty="0" smtClean="0">
                <a:solidFill>
                  <a:srgbClr val="002060"/>
                </a:solidFill>
              </a:rPr>
              <a:t>Муниципальное  бюджетное образовательное учреждение дополнительного образования Дворец школьников </a:t>
            </a:r>
            <a:r>
              <a:rPr lang="ru-RU" sz="1600" b="1" dirty="0" err="1" smtClean="0">
                <a:solidFill>
                  <a:srgbClr val="002060"/>
                </a:solidFill>
              </a:rPr>
              <a:t>Бугульминского</a:t>
            </a:r>
            <a:r>
              <a:rPr lang="ru-RU" sz="1600" b="1" dirty="0" smtClean="0">
                <a:solidFill>
                  <a:srgbClr val="002060"/>
                </a:solidFill>
              </a:rPr>
              <a:t> муниципального района Республики Татарстан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862776" y="6503987"/>
            <a:ext cx="7786742" cy="919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52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904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356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808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260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712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3164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6162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Директор МБОУ ДО Дворец школьников                                  О.В. </a:t>
            </a:r>
            <a:r>
              <a:rPr lang="ru-RU" sz="1600" b="1" dirty="0" err="1" smtClean="0">
                <a:solidFill>
                  <a:srgbClr val="002060"/>
                </a:solidFill>
              </a:rPr>
              <a:t>Чумараева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b="1" dirty="0" smtClean="0">
              <a:solidFill>
                <a:srgbClr val="00206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2018   </a:t>
            </a:r>
            <a:r>
              <a:rPr lang="ru-RU" sz="1600" b="1" dirty="0" smtClean="0">
                <a:solidFill>
                  <a:srgbClr val="002060"/>
                </a:solidFill>
              </a:rPr>
              <a:t>год</a:t>
            </a:r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9" name="Рисунок 8" descr="C:\Users\Алина\Desktop\печать ДШ 001_cr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lum bright="-20000" contrast="40000"/>
          </a:blip>
          <a:srcRect/>
          <a:stretch>
            <a:fillRect/>
          </a:stretch>
        </p:blipFill>
        <p:spPr bwMode="auto">
          <a:xfrm rot="20941484">
            <a:off x="4793844" y="5539208"/>
            <a:ext cx="2172970" cy="212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D:\Алина\СРОЧНО\печать и подписи\подписи2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0E4ED"/>
              </a:clrFrom>
              <a:clrTo>
                <a:srgbClr val="E0E4ED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lum bright="-20000" contrast="30000"/>
          </a:blip>
          <a:srcRect l="79536" t="29031" r="5818" b="48367"/>
          <a:stretch>
            <a:fillRect/>
          </a:stretch>
        </p:blipFill>
        <p:spPr bwMode="auto">
          <a:xfrm rot="16556128">
            <a:off x="5626182" y="6317016"/>
            <a:ext cx="691857" cy="864823"/>
          </a:xfrm>
          <a:prstGeom prst="rect">
            <a:avLst/>
          </a:prstGeom>
          <a:noFill/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877118" y="843123"/>
            <a:ext cx="7772400" cy="1080120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ГРАМОТА</a:t>
            </a:r>
            <a:endParaRPr kumimoji="0" lang="ru-RU" sz="8800" b="1" i="0" u="none" strike="noStrike" kern="1200" cap="none" spc="0" normalizeH="0" baseline="0" noProof="0" dirty="0">
              <a:ln w="11430"/>
              <a:solidFill>
                <a:srgbClr val="FFC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DejaVu Serif Condensed" pitchFamily="18" charset="0"/>
              <a:ea typeface="DejaVu Serif Condensed" pitchFamily="18" charset="0"/>
              <a:cs typeface="+mj-cs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805680" y="836712"/>
            <a:ext cx="7772400" cy="1080120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ГРАМОТА</a:t>
            </a:r>
            <a:endParaRPr kumimoji="0" lang="ru-RU" sz="8800" b="1" i="0" u="none" strike="noStrike" kern="1200" cap="none" spc="0" normalizeH="0" baseline="0" noProof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DejaVu Serif Condensed" pitchFamily="18" charset="0"/>
              <a:ea typeface="DejaVu Serif Condensed" pitchFamily="18" charset="0"/>
              <a:cs typeface="+mj-cs"/>
            </a:endParaRPr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648462" y="4852201"/>
            <a:ext cx="8501122" cy="857256"/>
          </a:xfrm>
          <a:prstGeom prst="rect">
            <a:avLst/>
          </a:prstGeom>
        </p:spPr>
        <p:txBody>
          <a:bodyPr vert="horz" lIns="102870" tIns="51435" rIns="102870" bIns="51435" rtlCol="0">
            <a:normAutofit lnSpcReduction="10000"/>
          </a:bodyPr>
          <a:lstStyle/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4800" b="1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  <a:cs typeface="+mj-cs"/>
              </a:rPr>
              <a:t>«На страже Отечества</a:t>
            </a:r>
            <a:r>
              <a:rPr kumimoji="0" lang="ru-RU" sz="52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»</a:t>
            </a:r>
            <a:endParaRPr kumimoji="0" lang="ru-RU" sz="5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467544" y="1923243"/>
            <a:ext cx="8753478" cy="4000528"/>
          </a:xfrm>
          <a:prstGeom prst="rect">
            <a:avLst/>
          </a:prstGeom>
        </p:spPr>
        <p:txBody>
          <a:bodyPr vert="horz" lIns="102870" tIns="51435" rIns="102870" bIns="51435" rtlCol="0">
            <a:normAutofit fontScale="92500" lnSpcReduction="10000"/>
          </a:bodyPr>
          <a:lstStyle/>
          <a:p>
            <a:pPr marL="385763" marR="0" lvl="0" indent="-385763" algn="ctr" defTabSz="10287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  А  Г  Р  А  Ж  Д  А  Е  Т  С  Я</a:t>
            </a:r>
            <a:endParaRPr kumimoji="0" lang="ru-RU" sz="900" b="1" i="0" u="none" strike="noStrike" kern="1200" cap="none" spc="0" normalizeH="0" baseline="0" noProof="0" dirty="0" smtClean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85763" lvl="0" indent="-385763" algn="ctr">
              <a:spcBef>
                <a:spcPct val="20000"/>
              </a:spcBef>
            </a:pPr>
            <a:r>
              <a:rPr lang="ru-RU" sz="3900" b="1" dirty="0" err="1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  <a:cs typeface="+mj-cs"/>
              </a:rPr>
              <a:t>Гильмуллина</a:t>
            </a:r>
            <a:r>
              <a:rPr lang="ru-RU" sz="3900" b="1" dirty="0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  <a:cs typeface="+mj-cs"/>
              </a:rPr>
              <a:t> Анастасия</a:t>
            </a:r>
          </a:p>
          <a:p>
            <a:pPr marL="385763" indent="-385763" algn="ctr">
              <a:spcBef>
                <a:spcPct val="20000"/>
              </a:spcBef>
            </a:pPr>
            <a:r>
              <a:rPr lang="ru-RU" sz="1800" b="1" dirty="0" smtClean="0"/>
              <a:t>МБОУ </a:t>
            </a:r>
            <a:r>
              <a:rPr lang="ru-RU" sz="1800" b="1" dirty="0" smtClean="0"/>
              <a:t>СОШ № 13, </a:t>
            </a:r>
            <a:r>
              <a:rPr lang="ru-RU" sz="1800" b="1" dirty="0" smtClean="0"/>
              <a:t>руководитель </a:t>
            </a:r>
            <a:r>
              <a:rPr lang="ru-RU" sz="1800" b="1" dirty="0" err="1" smtClean="0"/>
              <a:t>Фаткуллина</a:t>
            </a:r>
            <a:r>
              <a:rPr lang="ru-RU" sz="1800" b="1" dirty="0" smtClean="0"/>
              <a:t> Э.Ф.</a:t>
            </a:r>
            <a:endParaRPr lang="en-US" sz="1800" b="1" dirty="0" err="1" smtClean="0"/>
          </a:p>
          <a:p>
            <a:pPr marL="385763" marR="0" lvl="0" indent="-385763" algn="ctr" defTabSz="10287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1800" b="1" dirty="0" smtClean="0"/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9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000" b="1" i="0" u="none" strike="noStrike" kern="1200" cap="none" spc="0" normalizeH="0" baseline="0" noProof="0" dirty="0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за творческий подход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9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 муниципальном  этапе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Республиканского конкурса  детских рисунков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52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«На страже Отечества»</a:t>
            </a:r>
            <a:endParaRPr kumimoji="0" lang="ru-RU" sz="5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452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269" r="11304"/>
          <a:stretch/>
        </p:blipFill>
        <p:spPr bwMode="auto">
          <a:xfrm>
            <a:off x="13734" y="-10326"/>
            <a:ext cx="10427254" cy="7571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05586" y="0"/>
            <a:ext cx="8429684" cy="980729"/>
          </a:xfrm>
          <a:prstGeom prst="rect">
            <a:avLst/>
          </a:prstGeom>
        </p:spPr>
        <p:txBody>
          <a:bodyPr vert="horz" lIns="104289" tIns="52144" rIns="104289" bIns="52144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1600" b="1" dirty="0" smtClean="0">
                <a:solidFill>
                  <a:srgbClr val="002060"/>
                </a:solidFill>
              </a:rPr>
              <a:t>Муниципальное  бюджетное образовательное учреждение дополнительного образования Дворец школьников </a:t>
            </a:r>
            <a:r>
              <a:rPr lang="ru-RU" sz="1600" b="1" dirty="0" err="1" smtClean="0">
                <a:solidFill>
                  <a:srgbClr val="002060"/>
                </a:solidFill>
              </a:rPr>
              <a:t>Бугульминского</a:t>
            </a:r>
            <a:r>
              <a:rPr lang="ru-RU" sz="1600" b="1" dirty="0" smtClean="0">
                <a:solidFill>
                  <a:srgbClr val="002060"/>
                </a:solidFill>
              </a:rPr>
              <a:t> муниципального района Республики Татарстан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862776" y="6503987"/>
            <a:ext cx="7786742" cy="919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52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904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356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808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260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712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3164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6162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Директор МБОУ ДО Дворец школьников                                  О.В. </a:t>
            </a:r>
            <a:r>
              <a:rPr lang="ru-RU" sz="1600" b="1" dirty="0" err="1" smtClean="0">
                <a:solidFill>
                  <a:srgbClr val="002060"/>
                </a:solidFill>
              </a:rPr>
              <a:t>Чумараева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b="1" dirty="0" smtClean="0">
              <a:solidFill>
                <a:srgbClr val="00206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2018   </a:t>
            </a:r>
            <a:r>
              <a:rPr lang="ru-RU" sz="1600" b="1" dirty="0" smtClean="0">
                <a:solidFill>
                  <a:srgbClr val="002060"/>
                </a:solidFill>
              </a:rPr>
              <a:t>год</a:t>
            </a:r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9" name="Рисунок 8" descr="C:\Users\Алина\Desktop\печать ДШ 001_cr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lum bright="-20000" contrast="40000"/>
          </a:blip>
          <a:srcRect/>
          <a:stretch>
            <a:fillRect/>
          </a:stretch>
        </p:blipFill>
        <p:spPr bwMode="auto">
          <a:xfrm rot="20941484">
            <a:off x="4793844" y="5539208"/>
            <a:ext cx="2172970" cy="212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D:\Алина\СРОЧНО\печать и подписи\подписи2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0E4ED"/>
              </a:clrFrom>
              <a:clrTo>
                <a:srgbClr val="E0E4ED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lum bright="-20000" contrast="30000"/>
          </a:blip>
          <a:srcRect l="79536" t="29031" r="5818" b="48367"/>
          <a:stretch>
            <a:fillRect/>
          </a:stretch>
        </p:blipFill>
        <p:spPr bwMode="auto">
          <a:xfrm rot="16556128">
            <a:off x="5626182" y="6317016"/>
            <a:ext cx="691857" cy="864823"/>
          </a:xfrm>
          <a:prstGeom prst="rect">
            <a:avLst/>
          </a:prstGeom>
          <a:noFill/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877118" y="843123"/>
            <a:ext cx="7772400" cy="1080120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ГРАМОТА</a:t>
            </a:r>
            <a:endParaRPr kumimoji="0" lang="ru-RU" sz="8800" b="1" i="0" u="none" strike="noStrike" kern="1200" cap="none" spc="0" normalizeH="0" baseline="0" noProof="0" dirty="0">
              <a:ln w="11430"/>
              <a:solidFill>
                <a:srgbClr val="FFC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DejaVu Serif Condensed" pitchFamily="18" charset="0"/>
              <a:ea typeface="DejaVu Serif Condensed" pitchFamily="18" charset="0"/>
              <a:cs typeface="+mj-cs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805680" y="836712"/>
            <a:ext cx="7772400" cy="1080120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ГРАМОТА</a:t>
            </a:r>
            <a:endParaRPr kumimoji="0" lang="ru-RU" sz="8800" b="1" i="0" u="none" strike="noStrike" kern="1200" cap="none" spc="0" normalizeH="0" baseline="0" noProof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DejaVu Serif Condensed" pitchFamily="18" charset="0"/>
              <a:ea typeface="DejaVu Serif Condensed" pitchFamily="18" charset="0"/>
              <a:cs typeface="+mj-cs"/>
            </a:endParaRPr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648462" y="4852201"/>
            <a:ext cx="8501122" cy="857256"/>
          </a:xfrm>
          <a:prstGeom prst="rect">
            <a:avLst/>
          </a:prstGeom>
        </p:spPr>
        <p:txBody>
          <a:bodyPr vert="horz" lIns="102870" tIns="51435" rIns="102870" bIns="51435" rtlCol="0">
            <a:normAutofit lnSpcReduction="10000"/>
          </a:bodyPr>
          <a:lstStyle/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4800" b="1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  <a:cs typeface="+mj-cs"/>
              </a:rPr>
              <a:t>«На страже Отечества</a:t>
            </a:r>
            <a:r>
              <a:rPr kumimoji="0" lang="ru-RU" sz="52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»</a:t>
            </a:r>
            <a:endParaRPr kumimoji="0" lang="ru-RU" sz="5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467544" y="1923243"/>
            <a:ext cx="8753478" cy="4000528"/>
          </a:xfrm>
          <a:prstGeom prst="rect">
            <a:avLst/>
          </a:prstGeom>
        </p:spPr>
        <p:txBody>
          <a:bodyPr vert="horz" lIns="102870" tIns="51435" rIns="102870" bIns="51435" rtlCol="0">
            <a:normAutofit fontScale="92500" lnSpcReduction="10000"/>
          </a:bodyPr>
          <a:lstStyle/>
          <a:p>
            <a:pPr marL="385763" marR="0" lvl="0" indent="-385763" algn="ctr" defTabSz="10287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  А  Г  Р  А  Ж  Д  А  Е  Т  С  Я</a:t>
            </a:r>
            <a:endParaRPr kumimoji="0" lang="ru-RU" sz="900" b="1" i="0" u="none" strike="noStrike" kern="1200" cap="none" spc="0" normalizeH="0" baseline="0" noProof="0" dirty="0" smtClean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85763" lvl="0" indent="-385763" algn="ctr">
              <a:spcBef>
                <a:spcPct val="20000"/>
              </a:spcBef>
            </a:pPr>
            <a:r>
              <a:rPr lang="ru-RU" sz="3900" b="1" dirty="0" err="1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  <a:cs typeface="+mj-cs"/>
              </a:rPr>
              <a:t>Евстегнеева</a:t>
            </a:r>
            <a:r>
              <a:rPr lang="ru-RU" sz="3900" b="1" dirty="0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  <a:cs typeface="+mj-cs"/>
              </a:rPr>
              <a:t> Маргарита</a:t>
            </a:r>
          </a:p>
          <a:p>
            <a:pPr marL="385763" indent="-385763" algn="ctr">
              <a:spcBef>
                <a:spcPct val="20000"/>
              </a:spcBef>
            </a:pPr>
            <a:r>
              <a:rPr lang="ru-RU" sz="1800" b="1" dirty="0" smtClean="0"/>
              <a:t>МБОУ </a:t>
            </a:r>
            <a:r>
              <a:rPr lang="ru-RU" sz="1800" b="1" dirty="0" smtClean="0"/>
              <a:t>лицей № 2, руководители </a:t>
            </a:r>
            <a:r>
              <a:rPr lang="ru-RU" sz="1800" b="1" dirty="0" err="1" smtClean="0"/>
              <a:t>Граур</a:t>
            </a:r>
            <a:r>
              <a:rPr lang="ru-RU" sz="1800" b="1" dirty="0" smtClean="0"/>
              <a:t> Ю.В., </a:t>
            </a:r>
            <a:r>
              <a:rPr lang="ru-RU" sz="1800" b="1" dirty="0" err="1" smtClean="0"/>
              <a:t>Хуснутдинова</a:t>
            </a:r>
            <a:r>
              <a:rPr lang="ru-RU" sz="1800" b="1" dirty="0" smtClean="0"/>
              <a:t> Р.Р. </a:t>
            </a:r>
            <a:endParaRPr lang="en-US" sz="1800" b="1" dirty="0" err="1" smtClean="0"/>
          </a:p>
          <a:p>
            <a:pPr marL="385763" marR="0" lvl="0" indent="-385763" algn="ctr" defTabSz="10287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1800" b="1" dirty="0" smtClean="0"/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9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000" b="1" i="0" u="none" strike="noStrike" kern="1200" cap="none" spc="0" normalizeH="0" baseline="0" noProof="0" dirty="0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за творческий подход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9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 муниципальном  этапе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Республиканского конкурса  детских рисунков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52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«На страже Отечества»</a:t>
            </a:r>
            <a:endParaRPr kumimoji="0" lang="ru-RU" sz="5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452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269" r="11304"/>
          <a:stretch/>
        </p:blipFill>
        <p:spPr bwMode="auto">
          <a:xfrm>
            <a:off x="13734" y="-10326"/>
            <a:ext cx="10427254" cy="7571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05586" y="0"/>
            <a:ext cx="8429684" cy="980729"/>
          </a:xfrm>
          <a:prstGeom prst="rect">
            <a:avLst/>
          </a:prstGeom>
        </p:spPr>
        <p:txBody>
          <a:bodyPr vert="horz" lIns="104289" tIns="52144" rIns="104289" bIns="52144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1600" b="1" dirty="0" smtClean="0">
                <a:solidFill>
                  <a:srgbClr val="002060"/>
                </a:solidFill>
              </a:rPr>
              <a:t>Муниципальное  бюджетное образовательное учреждение дополнительного образования Дворец школьников </a:t>
            </a:r>
            <a:r>
              <a:rPr lang="ru-RU" sz="1600" b="1" dirty="0" err="1" smtClean="0">
                <a:solidFill>
                  <a:srgbClr val="002060"/>
                </a:solidFill>
              </a:rPr>
              <a:t>Бугульминского</a:t>
            </a:r>
            <a:r>
              <a:rPr lang="ru-RU" sz="1600" b="1" dirty="0" smtClean="0">
                <a:solidFill>
                  <a:srgbClr val="002060"/>
                </a:solidFill>
              </a:rPr>
              <a:t> муниципального района Республики Татарстан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862776" y="6503987"/>
            <a:ext cx="7786742" cy="919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52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904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356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808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260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712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3164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6162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Директор МБОУ ДО Дворец школьников                                  О.В. </a:t>
            </a:r>
            <a:r>
              <a:rPr lang="ru-RU" sz="1600" b="1" dirty="0" err="1" smtClean="0">
                <a:solidFill>
                  <a:srgbClr val="002060"/>
                </a:solidFill>
              </a:rPr>
              <a:t>Чумараева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b="1" dirty="0" smtClean="0">
              <a:solidFill>
                <a:srgbClr val="00206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2018   </a:t>
            </a:r>
            <a:r>
              <a:rPr lang="ru-RU" sz="1600" b="1" dirty="0" smtClean="0">
                <a:solidFill>
                  <a:srgbClr val="002060"/>
                </a:solidFill>
              </a:rPr>
              <a:t>год</a:t>
            </a:r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9" name="Рисунок 8" descr="C:\Users\Алина\Desktop\печать ДШ 001_cr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lum bright="-20000" contrast="40000"/>
          </a:blip>
          <a:srcRect/>
          <a:stretch>
            <a:fillRect/>
          </a:stretch>
        </p:blipFill>
        <p:spPr bwMode="auto">
          <a:xfrm rot="20941484">
            <a:off x="4793844" y="5539208"/>
            <a:ext cx="2172970" cy="212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D:\Алина\СРОЧНО\печать и подписи\подписи2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0E4ED"/>
              </a:clrFrom>
              <a:clrTo>
                <a:srgbClr val="E0E4ED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lum bright="-20000" contrast="30000"/>
          </a:blip>
          <a:srcRect l="79536" t="29031" r="5818" b="48367"/>
          <a:stretch>
            <a:fillRect/>
          </a:stretch>
        </p:blipFill>
        <p:spPr bwMode="auto">
          <a:xfrm rot="16556128">
            <a:off x="5626182" y="6317016"/>
            <a:ext cx="691857" cy="864823"/>
          </a:xfrm>
          <a:prstGeom prst="rect">
            <a:avLst/>
          </a:prstGeom>
          <a:noFill/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877118" y="843123"/>
            <a:ext cx="7772400" cy="1080120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ГРАМОТА</a:t>
            </a:r>
            <a:endParaRPr kumimoji="0" lang="ru-RU" sz="8800" b="1" i="0" u="none" strike="noStrike" kern="1200" cap="none" spc="0" normalizeH="0" baseline="0" noProof="0" dirty="0">
              <a:ln w="11430"/>
              <a:solidFill>
                <a:srgbClr val="FFC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DejaVu Serif Condensed" pitchFamily="18" charset="0"/>
              <a:ea typeface="DejaVu Serif Condensed" pitchFamily="18" charset="0"/>
              <a:cs typeface="+mj-cs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805680" y="836712"/>
            <a:ext cx="7772400" cy="1080120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ГРАМОТА</a:t>
            </a:r>
            <a:endParaRPr kumimoji="0" lang="ru-RU" sz="8800" b="1" i="0" u="none" strike="noStrike" kern="1200" cap="none" spc="0" normalizeH="0" baseline="0" noProof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DejaVu Serif Condensed" pitchFamily="18" charset="0"/>
              <a:ea typeface="DejaVu Serif Condensed" pitchFamily="18" charset="0"/>
              <a:cs typeface="+mj-cs"/>
            </a:endParaRPr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648462" y="4852201"/>
            <a:ext cx="8501122" cy="857256"/>
          </a:xfrm>
          <a:prstGeom prst="rect">
            <a:avLst/>
          </a:prstGeom>
        </p:spPr>
        <p:txBody>
          <a:bodyPr vert="horz" lIns="102870" tIns="51435" rIns="102870" bIns="51435" rtlCol="0">
            <a:normAutofit lnSpcReduction="10000"/>
          </a:bodyPr>
          <a:lstStyle/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4800" b="1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  <a:cs typeface="+mj-cs"/>
              </a:rPr>
              <a:t>«На страже Отечества</a:t>
            </a:r>
            <a:r>
              <a:rPr kumimoji="0" lang="ru-RU" sz="52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»</a:t>
            </a:r>
            <a:endParaRPr kumimoji="0" lang="ru-RU" sz="5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467544" y="1923243"/>
            <a:ext cx="8753478" cy="4000528"/>
          </a:xfrm>
          <a:prstGeom prst="rect">
            <a:avLst/>
          </a:prstGeom>
        </p:spPr>
        <p:txBody>
          <a:bodyPr vert="horz" lIns="102870" tIns="51435" rIns="102870" bIns="51435" rtlCol="0">
            <a:normAutofit fontScale="92500" lnSpcReduction="10000"/>
          </a:bodyPr>
          <a:lstStyle/>
          <a:p>
            <a:pPr marL="385763" marR="0" lvl="0" indent="-385763" algn="ctr" defTabSz="10287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  А  Г  Р  А  Ж  Д  А  Е  Т  С  Я</a:t>
            </a:r>
            <a:endParaRPr kumimoji="0" lang="ru-RU" sz="900" b="1" i="0" u="none" strike="noStrike" kern="1200" cap="none" spc="0" normalizeH="0" baseline="0" noProof="0" dirty="0" smtClean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85763" lvl="0" indent="-385763" algn="ctr">
              <a:spcBef>
                <a:spcPct val="20000"/>
              </a:spcBef>
            </a:pPr>
            <a:r>
              <a:rPr lang="ru-RU" sz="3900" b="1" dirty="0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  <a:cs typeface="+mj-cs"/>
              </a:rPr>
              <a:t>Насырова Диана</a:t>
            </a:r>
          </a:p>
          <a:p>
            <a:pPr marL="385763" indent="-385763" algn="ctr">
              <a:spcBef>
                <a:spcPct val="20000"/>
              </a:spcBef>
            </a:pPr>
            <a:r>
              <a:rPr lang="ru-RU" sz="1800" b="1" dirty="0" smtClean="0"/>
              <a:t>МБОУ </a:t>
            </a:r>
            <a:r>
              <a:rPr lang="ru-RU" sz="1800" b="1" dirty="0" smtClean="0"/>
              <a:t>СОШ № 13, руководитель Азимова Р.С.</a:t>
            </a:r>
            <a:endParaRPr lang="en-US" sz="1800" b="1" dirty="0" err="1" smtClean="0"/>
          </a:p>
          <a:p>
            <a:pPr marL="385763" marR="0" lvl="0" indent="-385763" algn="ctr" defTabSz="10287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1800" b="1" dirty="0" smtClean="0"/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9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000" b="1" i="0" u="none" strike="noStrike" kern="1200" cap="none" spc="0" normalizeH="0" baseline="0" noProof="0" dirty="0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за творческий подход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9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 муниципальном  этапе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Республиканского конкурса  детских рисунков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52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«На страже Отечества»</a:t>
            </a:r>
            <a:endParaRPr kumimoji="0" lang="ru-RU" sz="5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452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269" r="11304"/>
          <a:stretch/>
        </p:blipFill>
        <p:spPr bwMode="auto">
          <a:xfrm>
            <a:off x="13734" y="-10326"/>
            <a:ext cx="10427254" cy="7571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05586" y="0"/>
            <a:ext cx="8429684" cy="980729"/>
          </a:xfrm>
          <a:prstGeom prst="rect">
            <a:avLst/>
          </a:prstGeom>
        </p:spPr>
        <p:txBody>
          <a:bodyPr vert="horz" lIns="104289" tIns="52144" rIns="104289" bIns="52144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1600" b="1" dirty="0" smtClean="0">
                <a:solidFill>
                  <a:srgbClr val="002060"/>
                </a:solidFill>
              </a:rPr>
              <a:t>Муниципальное  бюджетное образовательное учреждение дополнительного образования Дворец школьников </a:t>
            </a:r>
            <a:r>
              <a:rPr lang="ru-RU" sz="1600" b="1" dirty="0" err="1" smtClean="0">
                <a:solidFill>
                  <a:srgbClr val="002060"/>
                </a:solidFill>
              </a:rPr>
              <a:t>Бугульминского</a:t>
            </a:r>
            <a:r>
              <a:rPr lang="ru-RU" sz="1600" b="1" dirty="0" smtClean="0">
                <a:solidFill>
                  <a:srgbClr val="002060"/>
                </a:solidFill>
              </a:rPr>
              <a:t> муниципального района Республики Татарстан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862776" y="6503987"/>
            <a:ext cx="7786742" cy="919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52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904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356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808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260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712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3164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6162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Директор МБОУ ДО Дворец школьников                                  О.В. </a:t>
            </a:r>
            <a:r>
              <a:rPr lang="ru-RU" sz="1600" b="1" dirty="0" err="1" smtClean="0">
                <a:solidFill>
                  <a:srgbClr val="002060"/>
                </a:solidFill>
              </a:rPr>
              <a:t>Чумараева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b="1" dirty="0" smtClean="0">
              <a:solidFill>
                <a:srgbClr val="00206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2018   </a:t>
            </a:r>
            <a:r>
              <a:rPr lang="ru-RU" sz="1600" b="1" dirty="0" smtClean="0">
                <a:solidFill>
                  <a:srgbClr val="002060"/>
                </a:solidFill>
              </a:rPr>
              <a:t>год</a:t>
            </a:r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9" name="Рисунок 8" descr="C:\Users\Алина\Desktop\печать ДШ 001_cr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lum bright="-20000" contrast="40000"/>
          </a:blip>
          <a:srcRect/>
          <a:stretch>
            <a:fillRect/>
          </a:stretch>
        </p:blipFill>
        <p:spPr bwMode="auto">
          <a:xfrm rot="20941484">
            <a:off x="4793844" y="5539208"/>
            <a:ext cx="2172970" cy="212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D:\Алина\СРОЧНО\печать и подписи\подписи2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0E4ED"/>
              </a:clrFrom>
              <a:clrTo>
                <a:srgbClr val="E0E4ED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lum bright="-20000" contrast="30000"/>
          </a:blip>
          <a:srcRect l="79536" t="29031" r="5818" b="48367"/>
          <a:stretch>
            <a:fillRect/>
          </a:stretch>
        </p:blipFill>
        <p:spPr bwMode="auto">
          <a:xfrm rot="16556128">
            <a:off x="5626182" y="6317016"/>
            <a:ext cx="691857" cy="864823"/>
          </a:xfrm>
          <a:prstGeom prst="rect">
            <a:avLst/>
          </a:prstGeom>
          <a:noFill/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877118" y="843123"/>
            <a:ext cx="7772400" cy="1080120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ГРАМОТА</a:t>
            </a:r>
            <a:endParaRPr kumimoji="0" lang="ru-RU" sz="8800" b="1" i="0" u="none" strike="noStrike" kern="1200" cap="none" spc="0" normalizeH="0" baseline="0" noProof="0" dirty="0">
              <a:ln w="11430"/>
              <a:solidFill>
                <a:srgbClr val="FFC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DejaVu Serif Condensed" pitchFamily="18" charset="0"/>
              <a:ea typeface="DejaVu Serif Condensed" pitchFamily="18" charset="0"/>
              <a:cs typeface="+mj-cs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805680" y="836712"/>
            <a:ext cx="7772400" cy="1080120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ГРАМОТА</a:t>
            </a:r>
            <a:endParaRPr kumimoji="0" lang="ru-RU" sz="8800" b="1" i="0" u="none" strike="noStrike" kern="1200" cap="none" spc="0" normalizeH="0" baseline="0" noProof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DejaVu Serif Condensed" pitchFamily="18" charset="0"/>
              <a:ea typeface="DejaVu Serif Condensed" pitchFamily="18" charset="0"/>
              <a:cs typeface="+mj-cs"/>
            </a:endParaRPr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648462" y="4852201"/>
            <a:ext cx="8501122" cy="857256"/>
          </a:xfrm>
          <a:prstGeom prst="rect">
            <a:avLst/>
          </a:prstGeom>
        </p:spPr>
        <p:txBody>
          <a:bodyPr vert="horz" lIns="102870" tIns="51435" rIns="102870" bIns="51435" rtlCol="0">
            <a:normAutofit lnSpcReduction="10000"/>
          </a:bodyPr>
          <a:lstStyle/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4800" b="1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  <a:cs typeface="+mj-cs"/>
              </a:rPr>
              <a:t>«На страже Отечества</a:t>
            </a:r>
            <a:r>
              <a:rPr kumimoji="0" lang="ru-RU" sz="52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»</a:t>
            </a:r>
            <a:endParaRPr kumimoji="0" lang="ru-RU" sz="5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467544" y="1923243"/>
            <a:ext cx="8753478" cy="4000528"/>
          </a:xfrm>
          <a:prstGeom prst="rect">
            <a:avLst/>
          </a:prstGeom>
        </p:spPr>
        <p:txBody>
          <a:bodyPr vert="horz" lIns="102870" tIns="51435" rIns="102870" bIns="51435" rtlCol="0">
            <a:normAutofit fontScale="92500" lnSpcReduction="10000"/>
          </a:bodyPr>
          <a:lstStyle/>
          <a:p>
            <a:pPr marL="385763" marR="0" lvl="0" indent="-385763" algn="ctr" defTabSz="10287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  А  Г  Р  А  Ж  Д  А  Е  Т  С  Я</a:t>
            </a:r>
            <a:endParaRPr kumimoji="0" lang="ru-RU" sz="900" b="1" i="0" u="none" strike="noStrike" kern="1200" cap="none" spc="0" normalizeH="0" baseline="0" noProof="0" dirty="0" smtClean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85763" lvl="0" indent="-385763" algn="ctr">
              <a:spcBef>
                <a:spcPct val="20000"/>
              </a:spcBef>
            </a:pPr>
            <a:r>
              <a:rPr lang="ru-RU" sz="3900" b="1" dirty="0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  <a:cs typeface="+mj-cs"/>
              </a:rPr>
              <a:t>Ковалева Дарья</a:t>
            </a:r>
          </a:p>
          <a:p>
            <a:pPr marL="385763" indent="-385763" algn="ctr">
              <a:spcBef>
                <a:spcPct val="20000"/>
              </a:spcBef>
            </a:pPr>
            <a:r>
              <a:rPr lang="ru-RU" sz="1800" b="1" dirty="0" smtClean="0"/>
              <a:t>МБОУ гимназия № 7, руководитель Бондаренко М.Б.</a:t>
            </a:r>
            <a:endParaRPr lang="en-US" sz="1800" b="1" dirty="0" err="1" smtClean="0"/>
          </a:p>
          <a:p>
            <a:pPr marL="385763" marR="0" lvl="0" indent="-385763" algn="ctr" defTabSz="10287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1800" b="1" dirty="0" smtClean="0"/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9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000" b="1" i="0" u="none" strike="noStrike" kern="1200" cap="none" spc="0" normalizeH="0" baseline="0" noProof="0" dirty="0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за творческий подход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9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 муниципальном  этапе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Республиканского конкурса  детских рисунков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52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«На страже Отечества»</a:t>
            </a:r>
            <a:endParaRPr kumimoji="0" lang="ru-RU" sz="5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452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269" r="11304"/>
          <a:stretch/>
        </p:blipFill>
        <p:spPr bwMode="auto">
          <a:xfrm>
            <a:off x="13734" y="-10326"/>
            <a:ext cx="10427254" cy="7571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05586" y="0"/>
            <a:ext cx="8429684" cy="980729"/>
          </a:xfrm>
          <a:prstGeom prst="rect">
            <a:avLst/>
          </a:prstGeom>
        </p:spPr>
        <p:txBody>
          <a:bodyPr vert="horz" lIns="104289" tIns="52144" rIns="104289" bIns="52144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1600" b="1" dirty="0" smtClean="0">
                <a:solidFill>
                  <a:srgbClr val="002060"/>
                </a:solidFill>
              </a:rPr>
              <a:t>Муниципальное  бюджетное образовательное учреждение дополнительного образования Дворец школьников </a:t>
            </a:r>
            <a:r>
              <a:rPr lang="ru-RU" sz="1600" b="1" dirty="0" err="1" smtClean="0">
                <a:solidFill>
                  <a:srgbClr val="002060"/>
                </a:solidFill>
              </a:rPr>
              <a:t>Бугульминского</a:t>
            </a:r>
            <a:r>
              <a:rPr lang="ru-RU" sz="1600" b="1" dirty="0" smtClean="0">
                <a:solidFill>
                  <a:srgbClr val="002060"/>
                </a:solidFill>
              </a:rPr>
              <a:t> муниципального района Республики Татарстан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862776" y="6503987"/>
            <a:ext cx="7786742" cy="919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52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904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356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808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260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712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3164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6162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Директор МБОУ ДО Дворец школьников                                  О.В. </a:t>
            </a:r>
            <a:r>
              <a:rPr lang="ru-RU" sz="1600" b="1" dirty="0" err="1" smtClean="0">
                <a:solidFill>
                  <a:srgbClr val="002060"/>
                </a:solidFill>
              </a:rPr>
              <a:t>Чумараева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b="1" dirty="0" smtClean="0">
              <a:solidFill>
                <a:srgbClr val="00206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2018   </a:t>
            </a:r>
            <a:r>
              <a:rPr lang="ru-RU" sz="1600" b="1" dirty="0" smtClean="0">
                <a:solidFill>
                  <a:srgbClr val="002060"/>
                </a:solidFill>
              </a:rPr>
              <a:t>год</a:t>
            </a:r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9" name="Рисунок 8" descr="C:\Users\Алина\Desktop\печать ДШ 001_cr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lum bright="-20000" contrast="40000"/>
          </a:blip>
          <a:srcRect/>
          <a:stretch>
            <a:fillRect/>
          </a:stretch>
        </p:blipFill>
        <p:spPr bwMode="auto">
          <a:xfrm rot="20941484">
            <a:off x="4793844" y="5539208"/>
            <a:ext cx="2172970" cy="212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D:\Алина\СРОЧНО\печать и подписи\подписи2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0E4ED"/>
              </a:clrFrom>
              <a:clrTo>
                <a:srgbClr val="E0E4ED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lum bright="-20000" contrast="30000"/>
          </a:blip>
          <a:srcRect l="79536" t="29031" r="5818" b="48367"/>
          <a:stretch>
            <a:fillRect/>
          </a:stretch>
        </p:blipFill>
        <p:spPr bwMode="auto">
          <a:xfrm rot="16556128">
            <a:off x="5626182" y="6317016"/>
            <a:ext cx="691857" cy="864823"/>
          </a:xfrm>
          <a:prstGeom prst="rect">
            <a:avLst/>
          </a:prstGeom>
          <a:noFill/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877118" y="843123"/>
            <a:ext cx="7772400" cy="1080120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ГРАМОТА</a:t>
            </a:r>
            <a:endParaRPr kumimoji="0" lang="ru-RU" sz="8800" b="1" i="0" u="none" strike="noStrike" kern="1200" cap="none" spc="0" normalizeH="0" baseline="0" noProof="0" dirty="0">
              <a:ln w="11430"/>
              <a:solidFill>
                <a:srgbClr val="FFC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DejaVu Serif Condensed" pitchFamily="18" charset="0"/>
              <a:ea typeface="DejaVu Serif Condensed" pitchFamily="18" charset="0"/>
              <a:cs typeface="+mj-cs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805680" y="836712"/>
            <a:ext cx="7772400" cy="1080120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ГРАМОТА</a:t>
            </a:r>
            <a:endParaRPr kumimoji="0" lang="ru-RU" sz="8800" b="1" i="0" u="none" strike="noStrike" kern="1200" cap="none" spc="0" normalizeH="0" baseline="0" noProof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DejaVu Serif Condensed" pitchFamily="18" charset="0"/>
              <a:ea typeface="DejaVu Serif Condensed" pitchFamily="18" charset="0"/>
              <a:cs typeface="+mj-cs"/>
            </a:endParaRPr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648462" y="4852201"/>
            <a:ext cx="8501122" cy="857256"/>
          </a:xfrm>
          <a:prstGeom prst="rect">
            <a:avLst/>
          </a:prstGeom>
        </p:spPr>
        <p:txBody>
          <a:bodyPr vert="horz" lIns="102870" tIns="51435" rIns="102870" bIns="51435" rtlCol="0">
            <a:normAutofit lnSpcReduction="10000"/>
          </a:bodyPr>
          <a:lstStyle/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4800" b="1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  <a:cs typeface="+mj-cs"/>
              </a:rPr>
              <a:t>«На страже Отечества</a:t>
            </a:r>
            <a:r>
              <a:rPr kumimoji="0" lang="ru-RU" sz="52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»</a:t>
            </a:r>
            <a:endParaRPr kumimoji="0" lang="ru-RU" sz="5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467544" y="1923243"/>
            <a:ext cx="8753478" cy="4000528"/>
          </a:xfrm>
          <a:prstGeom prst="rect">
            <a:avLst/>
          </a:prstGeom>
        </p:spPr>
        <p:txBody>
          <a:bodyPr vert="horz" lIns="102870" tIns="51435" rIns="102870" bIns="51435" rtlCol="0">
            <a:normAutofit fontScale="92500" lnSpcReduction="10000"/>
          </a:bodyPr>
          <a:lstStyle/>
          <a:p>
            <a:pPr marL="385763" marR="0" lvl="0" indent="-385763" algn="ctr" defTabSz="10287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  А  Г  Р  А  Ж  Д  А  Е  Т  С  Я</a:t>
            </a:r>
            <a:endParaRPr kumimoji="0" lang="ru-RU" sz="900" b="1" i="0" u="none" strike="noStrike" kern="1200" cap="none" spc="0" normalizeH="0" baseline="0" noProof="0" dirty="0" smtClean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85763" lvl="0" indent="-385763" algn="ctr">
              <a:spcBef>
                <a:spcPct val="20000"/>
              </a:spcBef>
            </a:pPr>
            <a:r>
              <a:rPr lang="ru-RU" sz="3900" b="1" dirty="0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  <a:cs typeface="+mj-cs"/>
              </a:rPr>
              <a:t>Артем </a:t>
            </a:r>
            <a:r>
              <a:rPr lang="ru-RU" sz="3900" b="1" dirty="0" err="1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  <a:cs typeface="+mj-cs"/>
              </a:rPr>
              <a:t>Цупиков</a:t>
            </a:r>
            <a:endParaRPr lang="ru-RU" sz="3900" b="1" dirty="0" smtClean="0">
              <a:ln w="11430">
                <a:solidFill>
                  <a:srgbClr val="FFC000"/>
                </a:solidFill>
              </a:ln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DejaVu Serif Condensed" pitchFamily="18" charset="0"/>
              <a:ea typeface="DejaVu Serif Condensed" pitchFamily="18" charset="0"/>
              <a:cs typeface="+mj-cs"/>
            </a:endParaRPr>
          </a:p>
          <a:p>
            <a:pPr marL="385763" indent="-385763" algn="ctr">
              <a:spcBef>
                <a:spcPct val="20000"/>
              </a:spcBef>
            </a:pPr>
            <a:r>
              <a:rPr lang="ru-RU" sz="1800" b="1" dirty="0" smtClean="0"/>
              <a:t>МБОУ </a:t>
            </a:r>
            <a:r>
              <a:rPr lang="ru-RU" sz="1800" b="1" dirty="0" smtClean="0"/>
              <a:t>Дворец школьников, руководитель </a:t>
            </a:r>
            <a:r>
              <a:rPr lang="ru-RU" sz="1800" b="1" dirty="0" err="1" smtClean="0"/>
              <a:t>Шайдуллина</a:t>
            </a:r>
            <a:r>
              <a:rPr lang="ru-RU" sz="1800" b="1" dirty="0" smtClean="0"/>
              <a:t> Л.С.</a:t>
            </a:r>
            <a:endParaRPr lang="en-US" sz="1800" b="1" dirty="0" err="1" smtClean="0"/>
          </a:p>
          <a:p>
            <a:pPr marL="385763" marR="0" lvl="0" indent="-385763" algn="ctr" defTabSz="10287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1800" b="1" dirty="0" smtClean="0"/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9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000" b="1" i="0" u="none" strike="noStrike" kern="1200" cap="none" spc="0" normalizeH="0" baseline="0" noProof="0" dirty="0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за творческий подход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9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 муниципальном  этапе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Республиканского конкурса  детских рисунков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52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«На страже Отечества»</a:t>
            </a:r>
            <a:endParaRPr kumimoji="0" lang="ru-RU" sz="5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452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269" r="11304"/>
          <a:stretch/>
        </p:blipFill>
        <p:spPr bwMode="auto">
          <a:xfrm>
            <a:off x="13734" y="-10326"/>
            <a:ext cx="10427254" cy="7571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05586" y="0"/>
            <a:ext cx="8429684" cy="980729"/>
          </a:xfrm>
          <a:prstGeom prst="rect">
            <a:avLst/>
          </a:prstGeom>
        </p:spPr>
        <p:txBody>
          <a:bodyPr vert="horz" lIns="104289" tIns="52144" rIns="104289" bIns="52144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1600" b="1" dirty="0" smtClean="0">
                <a:solidFill>
                  <a:srgbClr val="002060"/>
                </a:solidFill>
              </a:rPr>
              <a:t>Муниципальное  бюджетное образовательное учреждение дополнительного образования Дворец школьников </a:t>
            </a:r>
            <a:r>
              <a:rPr lang="ru-RU" sz="1600" b="1" dirty="0" err="1" smtClean="0">
                <a:solidFill>
                  <a:srgbClr val="002060"/>
                </a:solidFill>
              </a:rPr>
              <a:t>Бугульминского</a:t>
            </a:r>
            <a:r>
              <a:rPr lang="ru-RU" sz="1600" b="1" dirty="0" smtClean="0">
                <a:solidFill>
                  <a:srgbClr val="002060"/>
                </a:solidFill>
              </a:rPr>
              <a:t> муниципального района Республики Татарстан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862776" y="6503987"/>
            <a:ext cx="7786742" cy="919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52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904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356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808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260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712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3164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6162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Директор МБОУ ДО Дворец школьников                                  О.В. </a:t>
            </a:r>
            <a:r>
              <a:rPr lang="ru-RU" sz="1600" b="1" dirty="0" err="1" smtClean="0">
                <a:solidFill>
                  <a:srgbClr val="002060"/>
                </a:solidFill>
              </a:rPr>
              <a:t>Чумараева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b="1" dirty="0" smtClean="0">
              <a:solidFill>
                <a:srgbClr val="00206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2018   </a:t>
            </a:r>
            <a:r>
              <a:rPr lang="ru-RU" sz="1600" b="1" dirty="0" smtClean="0">
                <a:solidFill>
                  <a:srgbClr val="002060"/>
                </a:solidFill>
              </a:rPr>
              <a:t>год</a:t>
            </a:r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9" name="Рисунок 8" descr="C:\Users\Алина\Desktop\печать ДШ 001_cr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lum bright="-20000" contrast="40000"/>
          </a:blip>
          <a:srcRect/>
          <a:stretch>
            <a:fillRect/>
          </a:stretch>
        </p:blipFill>
        <p:spPr bwMode="auto">
          <a:xfrm rot="20941484">
            <a:off x="4793844" y="5539208"/>
            <a:ext cx="2172970" cy="212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D:\Алина\СРОЧНО\печать и подписи\подписи2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0E4ED"/>
              </a:clrFrom>
              <a:clrTo>
                <a:srgbClr val="E0E4ED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lum bright="-20000" contrast="30000"/>
          </a:blip>
          <a:srcRect l="79536" t="29031" r="5818" b="48367"/>
          <a:stretch>
            <a:fillRect/>
          </a:stretch>
        </p:blipFill>
        <p:spPr bwMode="auto">
          <a:xfrm rot="16556128">
            <a:off x="5626182" y="6317016"/>
            <a:ext cx="691857" cy="864823"/>
          </a:xfrm>
          <a:prstGeom prst="rect">
            <a:avLst/>
          </a:prstGeom>
          <a:noFill/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877118" y="843123"/>
            <a:ext cx="7772400" cy="1080120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ГРАМОТА</a:t>
            </a:r>
            <a:endParaRPr kumimoji="0" lang="ru-RU" sz="8800" b="1" i="0" u="none" strike="noStrike" kern="1200" cap="none" spc="0" normalizeH="0" baseline="0" noProof="0" dirty="0">
              <a:ln w="11430"/>
              <a:solidFill>
                <a:srgbClr val="FFC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DejaVu Serif Condensed" pitchFamily="18" charset="0"/>
              <a:ea typeface="DejaVu Serif Condensed" pitchFamily="18" charset="0"/>
              <a:cs typeface="+mj-cs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805680" y="836712"/>
            <a:ext cx="7772400" cy="1080120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ГРАМОТА</a:t>
            </a:r>
            <a:endParaRPr kumimoji="0" lang="ru-RU" sz="8800" b="1" i="0" u="none" strike="noStrike" kern="1200" cap="none" spc="0" normalizeH="0" baseline="0" noProof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DejaVu Serif Condensed" pitchFamily="18" charset="0"/>
              <a:ea typeface="DejaVu Serif Condensed" pitchFamily="18" charset="0"/>
              <a:cs typeface="+mj-cs"/>
            </a:endParaRPr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648462" y="4852201"/>
            <a:ext cx="8501122" cy="857256"/>
          </a:xfrm>
          <a:prstGeom prst="rect">
            <a:avLst/>
          </a:prstGeom>
        </p:spPr>
        <p:txBody>
          <a:bodyPr vert="horz" lIns="102870" tIns="51435" rIns="102870" bIns="51435" rtlCol="0">
            <a:normAutofit lnSpcReduction="10000"/>
          </a:bodyPr>
          <a:lstStyle/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4800" b="1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  <a:cs typeface="+mj-cs"/>
              </a:rPr>
              <a:t>«На страже Отечества</a:t>
            </a:r>
            <a:r>
              <a:rPr kumimoji="0" lang="ru-RU" sz="52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»</a:t>
            </a:r>
            <a:endParaRPr kumimoji="0" lang="ru-RU" sz="5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467544" y="1923243"/>
            <a:ext cx="8753478" cy="4000528"/>
          </a:xfrm>
          <a:prstGeom prst="rect">
            <a:avLst/>
          </a:prstGeom>
        </p:spPr>
        <p:txBody>
          <a:bodyPr vert="horz" lIns="102870" tIns="51435" rIns="102870" bIns="51435" rtlCol="0">
            <a:normAutofit fontScale="92500" lnSpcReduction="10000"/>
          </a:bodyPr>
          <a:lstStyle/>
          <a:p>
            <a:pPr marL="385763" marR="0" lvl="0" indent="-385763" algn="ctr" defTabSz="10287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  А  Г  Р  А  Ж  Д  А  Е  Т  С  Я</a:t>
            </a:r>
            <a:endParaRPr kumimoji="0" lang="ru-RU" sz="900" b="1" i="0" u="none" strike="noStrike" kern="1200" cap="none" spc="0" normalizeH="0" baseline="0" noProof="0" dirty="0" smtClean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85763" lvl="0" indent="-385763" algn="ctr">
              <a:spcBef>
                <a:spcPct val="20000"/>
              </a:spcBef>
            </a:pPr>
            <a:r>
              <a:rPr lang="ru-RU" sz="3900" b="1" dirty="0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  <a:cs typeface="+mj-cs"/>
              </a:rPr>
              <a:t>Артем </a:t>
            </a:r>
            <a:r>
              <a:rPr lang="ru-RU" sz="3900" b="1" dirty="0" err="1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  <a:cs typeface="+mj-cs"/>
              </a:rPr>
              <a:t>Цупиков</a:t>
            </a:r>
            <a:endParaRPr lang="ru-RU" sz="3900" b="1" dirty="0" smtClean="0">
              <a:ln w="11430">
                <a:solidFill>
                  <a:srgbClr val="FFC000"/>
                </a:solidFill>
              </a:ln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DejaVu Serif Condensed" pitchFamily="18" charset="0"/>
              <a:ea typeface="DejaVu Serif Condensed" pitchFamily="18" charset="0"/>
              <a:cs typeface="+mj-cs"/>
            </a:endParaRPr>
          </a:p>
          <a:p>
            <a:pPr marL="385763" indent="-385763" algn="ctr">
              <a:spcBef>
                <a:spcPct val="20000"/>
              </a:spcBef>
            </a:pPr>
            <a:r>
              <a:rPr lang="ru-RU" sz="1800" b="1" dirty="0" smtClean="0"/>
              <a:t>МБОУ </a:t>
            </a:r>
            <a:r>
              <a:rPr lang="ru-RU" sz="1800" b="1" dirty="0" smtClean="0"/>
              <a:t>Дворец школьников, руководитель </a:t>
            </a:r>
            <a:r>
              <a:rPr lang="ru-RU" sz="1800" b="1" dirty="0" err="1" smtClean="0"/>
              <a:t>Шайдуллина</a:t>
            </a:r>
            <a:r>
              <a:rPr lang="ru-RU" sz="1800" b="1" dirty="0" smtClean="0"/>
              <a:t> Л.С.</a:t>
            </a:r>
            <a:endParaRPr lang="en-US" sz="1800" b="1" dirty="0" err="1" smtClean="0"/>
          </a:p>
          <a:p>
            <a:pPr marL="385763" marR="0" lvl="0" indent="-385763" algn="ctr" defTabSz="10287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1800" b="1" dirty="0" smtClean="0"/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9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000" b="1" i="0" u="none" strike="noStrike" kern="1200" cap="none" spc="0" normalizeH="0" baseline="0" noProof="0" dirty="0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за творческий подход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9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 муниципальном  этапе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Республиканского конкурса  детских рисунков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52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«На страже Отечества»</a:t>
            </a:r>
            <a:endParaRPr kumimoji="0" lang="ru-RU" sz="5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452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269" r="11304"/>
          <a:stretch/>
        </p:blipFill>
        <p:spPr bwMode="auto">
          <a:xfrm>
            <a:off x="13734" y="-10326"/>
            <a:ext cx="10427254" cy="7571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05586" y="0"/>
            <a:ext cx="8429684" cy="980729"/>
          </a:xfrm>
          <a:prstGeom prst="rect">
            <a:avLst/>
          </a:prstGeom>
        </p:spPr>
        <p:txBody>
          <a:bodyPr vert="horz" lIns="104289" tIns="52144" rIns="104289" bIns="52144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1600" b="1" dirty="0" smtClean="0">
                <a:solidFill>
                  <a:srgbClr val="002060"/>
                </a:solidFill>
              </a:rPr>
              <a:t>Муниципальное  бюджетное образовательное учреждение дополнительного образования Дворец школьников </a:t>
            </a:r>
            <a:r>
              <a:rPr lang="ru-RU" sz="1600" b="1" dirty="0" err="1" smtClean="0">
                <a:solidFill>
                  <a:srgbClr val="002060"/>
                </a:solidFill>
              </a:rPr>
              <a:t>Бугульминского</a:t>
            </a:r>
            <a:r>
              <a:rPr lang="ru-RU" sz="1600" b="1" dirty="0" smtClean="0">
                <a:solidFill>
                  <a:srgbClr val="002060"/>
                </a:solidFill>
              </a:rPr>
              <a:t> муниципального района Республики Татарстан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862776" y="6503987"/>
            <a:ext cx="7786742" cy="919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52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904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356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808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260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712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3164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6162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Директор МБОУ ДО Дворец школьников                                  О.В. </a:t>
            </a:r>
            <a:r>
              <a:rPr lang="ru-RU" sz="1600" b="1" dirty="0" err="1" smtClean="0">
                <a:solidFill>
                  <a:srgbClr val="002060"/>
                </a:solidFill>
              </a:rPr>
              <a:t>Чумараева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b="1" dirty="0" smtClean="0">
              <a:solidFill>
                <a:srgbClr val="00206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2018   </a:t>
            </a:r>
            <a:r>
              <a:rPr lang="ru-RU" sz="1600" b="1" dirty="0" smtClean="0">
                <a:solidFill>
                  <a:srgbClr val="002060"/>
                </a:solidFill>
              </a:rPr>
              <a:t>год</a:t>
            </a:r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9" name="Рисунок 8" descr="C:\Users\Алина\Desktop\печать ДШ 001_cr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lum bright="-20000" contrast="40000"/>
          </a:blip>
          <a:srcRect/>
          <a:stretch>
            <a:fillRect/>
          </a:stretch>
        </p:blipFill>
        <p:spPr bwMode="auto">
          <a:xfrm rot="20941484">
            <a:off x="4793844" y="5539208"/>
            <a:ext cx="2172970" cy="212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D:\Алина\СРОЧНО\печать и подписи\подписи2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0E4ED"/>
              </a:clrFrom>
              <a:clrTo>
                <a:srgbClr val="E0E4ED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lum bright="-20000" contrast="30000"/>
          </a:blip>
          <a:srcRect l="79536" t="29031" r="5818" b="48367"/>
          <a:stretch>
            <a:fillRect/>
          </a:stretch>
        </p:blipFill>
        <p:spPr bwMode="auto">
          <a:xfrm rot="16556128">
            <a:off x="5626182" y="6317016"/>
            <a:ext cx="691857" cy="864823"/>
          </a:xfrm>
          <a:prstGeom prst="rect">
            <a:avLst/>
          </a:prstGeom>
          <a:noFill/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877118" y="843123"/>
            <a:ext cx="7772400" cy="1080120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ГРАМОТА</a:t>
            </a:r>
            <a:endParaRPr kumimoji="0" lang="ru-RU" sz="8800" b="1" i="0" u="none" strike="noStrike" kern="1200" cap="none" spc="0" normalizeH="0" baseline="0" noProof="0" dirty="0">
              <a:ln w="11430"/>
              <a:solidFill>
                <a:srgbClr val="FFC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DejaVu Serif Condensed" pitchFamily="18" charset="0"/>
              <a:ea typeface="DejaVu Serif Condensed" pitchFamily="18" charset="0"/>
              <a:cs typeface="+mj-cs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805680" y="836712"/>
            <a:ext cx="7772400" cy="1080120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ГРАМОТА</a:t>
            </a:r>
            <a:endParaRPr kumimoji="0" lang="ru-RU" sz="8800" b="1" i="0" u="none" strike="noStrike" kern="1200" cap="none" spc="0" normalizeH="0" baseline="0" noProof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DejaVu Serif Condensed" pitchFamily="18" charset="0"/>
              <a:ea typeface="DejaVu Serif Condensed" pitchFamily="18" charset="0"/>
              <a:cs typeface="+mj-cs"/>
            </a:endParaRPr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648462" y="4852201"/>
            <a:ext cx="8501122" cy="857256"/>
          </a:xfrm>
          <a:prstGeom prst="rect">
            <a:avLst/>
          </a:prstGeom>
        </p:spPr>
        <p:txBody>
          <a:bodyPr vert="horz" lIns="102870" tIns="51435" rIns="102870" bIns="51435" rtlCol="0">
            <a:normAutofit lnSpcReduction="10000"/>
          </a:bodyPr>
          <a:lstStyle/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4800" b="1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  <a:cs typeface="+mj-cs"/>
              </a:rPr>
              <a:t>«На страже Отечества</a:t>
            </a:r>
            <a:r>
              <a:rPr kumimoji="0" lang="ru-RU" sz="52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»</a:t>
            </a:r>
            <a:endParaRPr kumimoji="0" lang="ru-RU" sz="5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467544" y="1923243"/>
            <a:ext cx="8753478" cy="4000528"/>
          </a:xfrm>
          <a:prstGeom prst="rect">
            <a:avLst/>
          </a:prstGeom>
        </p:spPr>
        <p:txBody>
          <a:bodyPr vert="horz" lIns="102870" tIns="51435" rIns="102870" bIns="51435" rtlCol="0">
            <a:normAutofit fontScale="92500" lnSpcReduction="10000"/>
          </a:bodyPr>
          <a:lstStyle/>
          <a:p>
            <a:pPr marL="385763" marR="0" lvl="0" indent="-385763" algn="ctr" defTabSz="10287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  А  Г  Р  А  Ж  Д  А  Е  Т  С  Я</a:t>
            </a:r>
            <a:endParaRPr kumimoji="0" lang="ru-RU" sz="900" b="1" i="0" u="none" strike="noStrike" kern="1200" cap="none" spc="0" normalizeH="0" baseline="0" noProof="0" dirty="0" smtClean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85763" lvl="0" indent="-385763" algn="ctr">
              <a:spcBef>
                <a:spcPct val="20000"/>
              </a:spcBef>
            </a:pPr>
            <a:r>
              <a:rPr lang="ru-RU" sz="3900" b="1" dirty="0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  <a:cs typeface="+mj-cs"/>
              </a:rPr>
              <a:t>Шаяхметова </a:t>
            </a:r>
            <a:r>
              <a:rPr lang="ru-RU" sz="3900" b="1" dirty="0" err="1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  <a:cs typeface="+mj-cs"/>
              </a:rPr>
              <a:t>Диляра</a:t>
            </a:r>
            <a:endParaRPr lang="ru-RU" sz="3900" b="1" dirty="0" smtClean="0">
              <a:ln w="11430">
                <a:solidFill>
                  <a:srgbClr val="FFC000"/>
                </a:solidFill>
              </a:ln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DejaVu Serif Condensed" pitchFamily="18" charset="0"/>
              <a:ea typeface="DejaVu Serif Condensed" pitchFamily="18" charset="0"/>
              <a:cs typeface="+mj-cs"/>
            </a:endParaRPr>
          </a:p>
          <a:p>
            <a:pPr marL="385763" indent="-385763" algn="ctr">
              <a:spcBef>
                <a:spcPct val="20000"/>
              </a:spcBef>
            </a:pPr>
            <a:r>
              <a:rPr lang="ru-RU" sz="1800" b="1" dirty="0" smtClean="0"/>
              <a:t>МБОУ </a:t>
            </a:r>
            <a:r>
              <a:rPr lang="ru-RU" sz="1800" b="1" dirty="0" smtClean="0"/>
              <a:t>ДО Дворец школьников, </a:t>
            </a:r>
            <a:r>
              <a:rPr lang="ru-RU" sz="1800" b="1" dirty="0" smtClean="0"/>
              <a:t>руководители </a:t>
            </a:r>
            <a:r>
              <a:rPr lang="ru-RU" sz="1800" b="1" dirty="0" err="1" smtClean="0"/>
              <a:t>Поплевко</a:t>
            </a:r>
            <a:r>
              <a:rPr lang="ru-RU" sz="1800" b="1" dirty="0" smtClean="0"/>
              <a:t> И.А., </a:t>
            </a:r>
            <a:r>
              <a:rPr lang="ru-RU" sz="1800" b="1" dirty="0" err="1" smtClean="0"/>
              <a:t>Заляева</a:t>
            </a:r>
            <a:r>
              <a:rPr lang="ru-RU" sz="1800" b="1" dirty="0" smtClean="0"/>
              <a:t> </a:t>
            </a:r>
            <a:r>
              <a:rPr lang="ru-RU" sz="1800" dirty="0" smtClean="0"/>
              <a:t>Р.Н.</a:t>
            </a:r>
            <a:endParaRPr lang="en-US" sz="1800" b="1" dirty="0" smtClean="0"/>
          </a:p>
          <a:p>
            <a:pPr marL="385763" marR="0" lvl="0" indent="-385763" algn="ctr" defTabSz="10287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17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9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000" b="1" i="0" u="none" strike="noStrike" kern="1200" cap="none" spc="0" normalizeH="0" baseline="0" noProof="0" dirty="0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за участие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9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 муниципальном  этапе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Республиканского конкурса  детских рисунков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52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«На страже Отечества»</a:t>
            </a:r>
            <a:endParaRPr kumimoji="0" lang="ru-RU" sz="5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452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269" r="11304"/>
          <a:stretch/>
        </p:blipFill>
        <p:spPr bwMode="auto">
          <a:xfrm>
            <a:off x="13734" y="-10326"/>
            <a:ext cx="10427254" cy="7571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05586" y="0"/>
            <a:ext cx="8429684" cy="980729"/>
          </a:xfrm>
          <a:prstGeom prst="rect">
            <a:avLst/>
          </a:prstGeom>
        </p:spPr>
        <p:txBody>
          <a:bodyPr vert="horz" lIns="104289" tIns="52144" rIns="104289" bIns="52144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1600" b="1" dirty="0" smtClean="0">
                <a:solidFill>
                  <a:srgbClr val="002060"/>
                </a:solidFill>
              </a:rPr>
              <a:t>Муниципальное  бюджетное образовательное учреждение дополнительного образования Дворец школьников </a:t>
            </a:r>
            <a:r>
              <a:rPr lang="ru-RU" sz="1600" b="1" dirty="0" err="1" smtClean="0">
                <a:solidFill>
                  <a:srgbClr val="002060"/>
                </a:solidFill>
              </a:rPr>
              <a:t>Бугульминского</a:t>
            </a:r>
            <a:r>
              <a:rPr lang="ru-RU" sz="1600" b="1" dirty="0" smtClean="0">
                <a:solidFill>
                  <a:srgbClr val="002060"/>
                </a:solidFill>
              </a:rPr>
              <a:t> муниципального района Республики Татарстан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862776" y="6503987"/>
            <a:ext cx="7786742" cy="919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52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904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356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808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260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712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3164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6162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Директор МБОУ ДО Дворец школьников                                  О.В. </a:t>
            </a:r>
            <a:r>
              <a:rPr lang="ru-RU" sz="1600" b="1" dirty="0" err="1" smtClean="0">
                <a:solidFill>
                  <a:srgbClr val="002060"/>
                </a:solidFill>
              </a:rPr>
              <a:t>Чумараева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b="1" dirty="0" smtClean="0">
              <a:solidFill>
                <a:srgbClr val="00206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2018   </a:t>
            </a:r>
            <a:r>
              <a:rPr lang="ru-RU" sz="1600" b="1" dirty="0" smtClean="0">
                <a:solidFill>
                  <a:srgbClr val="002060"/>
                </a:solidFill>
              </a:rPr>
              <a:t>год</a:t>
            </a:r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9" name="Рисунок 8" descr="C:\Users\Алина\Desktop\печать ДШ 001_cr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lum bright="-20000" contrast="40000"/>
          </a:blip>
          <a:srcRect/>
          <a:stretch>
            <a:fillRect/>
          </a:stretch>
        </p:blipFill>
        <p:spPr bwMode="auto">
          <a:xfrm rot="20941484">
            <a:off x="4793844" y="5539208"/>
            <a:ext cx="2172970" cy="212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D:\Алина\СРОЧНО\печать и подписи\подписи2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0E4ED"/>
              </a:clrFrom>
              <a:clrTo>
                <a:srgbClr val="E0E4ED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lum bright="-20000" contrast="30000"/>
          </a:blip>
          <a:srcRect l="79536" t="29031" r="5818" b="48367"/>
          <a:stretch>
            <a:fillRect/>
          </a:stretch>
        </p:blipFill>
        <p:spPr bwMode="auto">
          <a:xfrm rot="16556128">
            <a:off x="5626182" y="6317016"/>
            <a:ext cx="691857" cy="864823"/>
          </a:xfrm>
          <a:prstGeom prst="rect">
            <a:avLst/>
          </a:prstGeom>
          <a:noFill/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877118" y="843123"/>
            <a:ext cx="7772400" cy="1080120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ГРАМОТА</a:t>
            </a:r>
            <a:endParaRPr kumimoji="0" lang="ru-RU" sz="8800" b="1" i="0" u="none" strike="noStrike" kern="1200" cap="none" spc="0" normalizeH="0" baseline="0" noProof="0" dirty="0">
              <a:ln w="11430"/>
              <a:solidFill>
                <a:srgbClr val="FFC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DejaVu Serif Condensed" pitchFamily="18" charset="0"/>
              <a:ea typeface="DejaVu Serif Condensed" pitchFamily="18" charset="0"/>
              <a:cs typeface="+mj-cs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805680" y="836712"/>
            <a:ext cx="7772400" cy="1080120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ГРАМОТА</a:t>
            </a:r>
            <a:endParaRPr kumimoji="0" lang="ru-RU" sz="8800" b="1" i="0" u="none" strike="noStrike" kern="1200" cap="none" spc="0" normalizeH="0" baseline="0" noProof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DejaVu Serif Condensed" pitchFamily="18" charset="0"/>
              <a:ea typeface="DejaVu Serif Condensed" pitchFamily="18" charset="0"/>
              <a:cs typeface="+mj-cs"/>
            </a:endParaRPr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648462" y="4852201"/>
            <a:ext cx="8501122" cy="857256"/>
          </a:xfrm>
          <a:prstGeom prst="rect">
            <a:avLst/>
          </a:prstGeom>
        </p:spPr>
        <p:txBody>
          <a:bodyPr vert="horz" lIns="102870" tIns="51435" rIns="102870" bIns="51435" rtlCol="0">
            <a:normAutofit lnSpcReduction="10000"/>
          </a:bodyPr>
          <a:lstStyle/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4800" b="1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  <a:cs typeface="+mj-cs"/>
              </a:rPr>
              <a:t>«На страже Отечества</a:t>
            </a:r>
            <a:r>
              <a:rPr kumimoji="0" lang="ru-RU" sz="52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»</a:t>
            </a:r>
            <a:endParaRPr kumimoji="0" lang="ru-RU" sz="5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467544" y="1923243"/>
            <a:ext cx="8753478" cy="4000528"/>
          </a:xfrm>
          <a:prstGeom prst="rect">
            <a:avLst/>
          </a:prstGeom>
        </p:spPr>
        <p:txBody>
          <a:bodyPr vert="horz" lIns="102870" tIns="51435" rIns="102870" bIns="51435" rtlCol="0">
            <a:normAutofit fontScale="92500" lnSpcReduction="10000"/>
          </a:bodyPr>
          <a:lstStyle/>
          <a:p>
            <a:pPr marL="385763" marR="0" lvl="0" indent="-385763" algn="ctr" defTabSz="10287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  А  Г  Р  А  Ж  Д  А  Е  Т  С  Я</a:t>
            </a:r>
            <a:endParaRPr kumimoji="0" lang="ru-RU" sz="900" b="1" i="0" u="none" strike="noStrike" kern="1200" cap="none" spc="0" normalizeH="0" baseline="0" noProof="0" dirty="0" smtClean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85763" lvl="0" indent="-385763" algn="ctr">
              <a:spcBef>
                <a:spcPct val="20000"/>
              </a:spcBef>
            </a:pPr>
            <a:r>
              <a:rPr lang="ru-RU" sz="3900" b="1" dirty="0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</a:rPr>
              <a:t> Саитова </a:t>
            </a:r>
            <a:r>
              <a:rPr lang="ru-RU" sz="3900" b="1" dirty="0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</a:rPr>
              <a:t>Аделина</a:t>
            </a:r>
          </a:p>
          <a:p>
            <a:pPr marL="385763" indent="-385763" algn="ctr">
              <a:spcBef>
                <a:spcPct val="20000"/>
              </a:spcBef>
            </a:pPr>
            <a:r>
              <a:rPr lang="ru-RU" sz="1800" b="1" dirty="0" smtClean="0"/>
              <a:t>МБОУ ДО Дворец школьников, руководители </a:t>
            </a:r>
            <a:r>
              <a:rPr lang="ru-RU" sz="1800" b="1" dirty="0" err="1" smtClean="0"/>
              <a:t>Поплевко</a:t>
            </a:r>
            <a:r>
              <a:rPr lang="ru-RU" sz="1800" b="1" dirty="0" smtClean="0"/>
              <a:t> И.А., </a:t>
            </a:r>
            <a:r>
              <a:rPr lang="ru-RU" sz="1800" b="1" dirty="0" err="1" smtClean="0"/>
              <a:t>Заляева</a:t>
            </a:r>
            <a:r>
              <a:rPr lang="ru-RU" sz="1800" b="1" dirty="0" smtClean="0"/>
              <a:t> </a:t>
            </a:r>
            <a:r>
              <a:rPr lang="ru-RU" sz="1800" dirty="0" smtClean="0"/>
              <a:t>Р.Н.</a:t>
            </a:r>
            <a:endParaRPr lang="en-US" sz="1800" b="1" dirty="0" smtClean="0"/>
          </a:p>
          <a:p>
            <a:pPr marL="385763" marR="0" lvl="0" indent="-385763" algn="ctr" defTabSz="10287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17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9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000" b="1" i="0" u="none" strike="noStrike" kern="1200" cap="none" spc="0" normalizeH="0" baseline="0" noProof="0" dirty="0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за участие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9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 муниципальном  этапе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Республиканского конкурса  детских рисунков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52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«На страже Отечества»</a:t>
            </a:r>
            <a:endParaRPr kumimoji="0" lang="ru-RU" sz="5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452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269" r="11304"/>
          <a:stretch/>
        </p:blipFill>
        <p:spPr bwMode="auto">
          <a:xfrm>
            <a:off x="13734" y="-10326"/>
            <a:ext cx="10427254" cy="7571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05586" y="0"/>
            <a:ext cx="8429684" cy="980729"/>
          </a:xfrm>
          <a:prstGeom prst="rect">
            <a:avLst/>
          </a:prstGeom>
        </p:spPr>
        <p:txBody>
          <a:bodyPr vert="horz" lIns="104289" tIns="52144" rIns="104289" bIns="52144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1600" b="1" dirty="0" smtClean="0">
                <a:solidFill>
                  <a:srgbClr val="002060"/>
                </a:solidFill>
              </a:rPr>
              <a:t>Муниципальное  бюджетное образовательное учреждение дополнительного образования Дворец школьников </a:t>
            </a:r>
            <a:r>
              <a:rPr lang="ru-RU" sz="1600" b="1" dirty="0" err="1" smtClean="0">
                <a:solidFill>
                  <a:srgbClr val="002060"/>
                </a:solidFill>
              </a:rPr>
              <a:t>Бугульминского</a:t>
            </a:r>
            <a:r>
              <a:rPr lang="ru-RU" sz="1600" b="1" dirty="0" smtClean="0">
                <a:solidFill>
                  <a:srgbClr val="002060"/>
                </a:solidFill>
              </a:rPr>
              <a:t> муниципального района Республики Татарстан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862776" y="6503987"/>
            <a:ext cx="7786742" cy="919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52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904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356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808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260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712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3164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6162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Директор МБОУ ДО Дворец школьников                                  О.В. </a:t>
            </a:r>
            <a:r>
              <a:rPr lang="ru-RU" sz="1600" b="1" dirty="0" err="1" smtClean="0">
                <a:solidFill>
                  <a:srgbClr val="002060"/>
                </a:solidFill>
              </a:rPr>
              <a:t>Чумараева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b="1" dirty="0" smtClean="0">
              <a:solidFill>
                <a:srgbClr val="00206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2018   </a:t>
            </a:r>
            <a:r>
              <a:rPr lang="ru-RU" sz="1600" b="1" dirty="0" smtClean="0">
                <a:solidFill>
                  <a:srgbClr val="002060"/>
                </a:solidFill>
              </a:rPr>
              <a:t>год</a:t>
            </a:r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9" name="Рисунок 8" descr="C:\Users\Алина\Desktop\печать ДШ 001_cr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lum bright="-20000" contrast="40000"/>
          </a:blip>
          <a:srcRect/>
          <a:stretch>
            <a:fillRect/>
          </a:stretch>
        </p:blipFill>
        <p:spPr bwMode="auto">
          <a:xfrm rot="20941484">
            <a:off x="4793844" y="5539208"/>
            <a:ext cx="2172970" cy="212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D:\Алина\СРОЧНО\печать и подписи\подписи2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0E4ED"/>
              </a:clrFrom>
              <a:clrTo>
                <a:srgbClr val="E0E4ED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lum bright="-20000" contrast="30000"/>
          </a:blip>
          <a:srcRect l="79536" t="29031" r="5818" b="48367"/>
          <a:stretch>
            <a:fillRect/>
          </a:stretch>
        </p:blipFill>
        <p:spPr bwMode="auto">
          <a:xfrm rot="16556128">
            <a:off x="5626182" y="6317016"/>
            <a:ext cx="691857" cy="864823"/>
          </a:xfrm>
          <a:prstGeom prst="rect">
            <a:avLst/>
          </a:prstGeom>
          <a:noFill/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877118" y="843123"/>
            <a:ext cx="7772400" cy="1080120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ГРАМОТА</a:t>
            </a:r>
            <a:endParaRPr kumimoji="0" lang="ru-RU" sz="8800" b="1" i="0" u="none" strike="noStrike" kern="1200" cap="none" spc="0" normalizeH="0" baseline="0" noProof="0" dirty="0">
              <a:ln w="11430"/>
              <a:solidFill>
                <a:srgbClr val="FFC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DejaVu Serif Condensed" pitchFamily="18" charset="0"/>
              <a:ea typeface="DejaVu Serif Condensed" pitchFamily="18" charset="0"/>
              <a:cs typeface="+mj-cs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805680" y="836712"/>
            <a:ext cx="7772400" cy="1080120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ГРАМОТА</a:t>
            </a:r>
            <a:endParaRPr kumimoji="0" lang="ru-RU" sz="8800" b="1" i="0" u="none" strike="noStrike" kern="1200" cap="none" spc="0" normalizeH="0" baseline="0" noProof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DejaVu Serif Condensed" pitchFamily="18" charset="0"/>
              <a:ea typeface="DejaVu Serif Condensed" pitchFamily="18" charset="0"/>
              <a:cs typeface="+mj-cs"/>
            </a:endParaRPr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648462" y="4852201"/>
            <a:ext cx="8501122" cy="857256"/>
          </a:xfrm>
          <a:prstGeom prst="rect">
            <a:avLst/>
          </a:prstGeom>
        </p:spPr>
        <p:txBody>
          <a:bodyPr vert="horz" lIns="102870" tIns="51435" rIns="102870" bIns="51435" rtlCol="0">
            <a:normAutofit lnSpcReduction="10000"/>
          </a:bodyPr>
          <a:lstStyle/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4800" b="1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  <a:cs typeface="+mj-cs"/>
              </a:rPr>
              <a:t>«На страже Отечества</a:t>
            </a:r>
            <a:r>
              <a:rPr kumimoji="0" lang="ru-RU" sz="52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»</a:t>
            </a:r>
            <a:endParaRPr kumimoji="0" lang="ru-RU" sz="5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467544" y="1923243"/>
            <a:ext cx="8753478" cy="4000528"/>
          </a:xfrm>
          <a:prstGeom prst="rect">
            <a:avLst/>
          </a:prstGeom>
        </p:spPr>
        <p:txBody>
          <a:bodyPr vert="horz" lIns="102870" tIns="51435" rIns="102870" bIns="51435" rtlCol="0">
            <a:normAutofit fontScale="92500" lnSpcReduction="10000"/>
          </a:bodyPr>
          <a:lstStyle/>
          <a:p>
            <a:pPr marL="385763" marR="0" lvl="0" indent="-385763" algn="ctr" defTabSz="10287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  А  Г  Р  А  Ж  Д  А  Е  Т  С  Я</a:t>
            </a:r>
            <a:endParaRPr kumimoji="0" lang="ru-RU" sz="900" b="1" i="0" u="none" strike="noStrike" kern="1200" cap="none" spc="0" normalizeH="0" baseline="0" noProof="0" dirty="0" smtClean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85763" lvl="0" indent="-385763" algn="ctr">
              <a:spcBef>
                <a:spcPct val="20000"/>
              </a:spcBef>
            </a:pPr>
            <a:r>
              <a:rPr lang="ru-RU" sz="3900" b="1" dirty="0" err="1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</a:rPr>
              <a:t>Табрисова</a:t>
            </a:r>
            <a:r>
              <a:rPr lang="ru-RU" sz="3900" b="1" dirty="0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</a:rPr>
              <a:t> Динара</a:t>
            </a:r>
          </a:p>
          <a:p>
            <a:pPr marL="385763" indent="-385763" algn="ctr">
              <a:spcBef>
                <a:spcPct val="20000"/>
              </a:spcBef>
            </a:pPr>
            <a:r>
              <a:rPr lang="ru-RU" sz="1800" b="1" dirty="0" smtClean="0"/>
              <a:t>МБОУ лицей № 2, руководители </a:t>
            </a:r>
            <a:r>
              <a:rPr lang="ru-RU" sz="1800" b="1" dirty="0" err="1" smtClean="0"/>
              <a:t>Граур</a:t>
            </a:r>
            <a:r>
              <a:rPr lang="ru-RU" sz="1800" b="1" dirty="0" smtClean="0"/>
              <a:t> Ю.В., </a:t>
            </a:r>
            <a:r>
              <a:rPr lang="ru-RU" sz="1800" b="1" dirty="0" err="1" smtClean="0"/>
              <a:t>Хуснутдинова</a:t>
            </a:r>
            <a:r>
              <a:rPr lang="ru-RU" sz="1800" b="1" dirty="0" smtClean="0"/>
              <a:t> Р.Р. </a:t>
            </a:r>
            <a:endParaRPr lang="en-US" sz="1800" b="1" dirty="0" smtClean="0"/>
          </a:p>
          <a:p>
            <a:pPr marL="385763" marR="0" lvl="0" indent="-385763" algn="ctr" defTabSz="10287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17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9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000" b="1" i="0" u="none" strike="noStrike" kern="1200" cap="none" spc="0" normalizeH="0" baseline="0" noProof="0" dirty="0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за участие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9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 муниципальном  этапе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Республиканского конкурса  детских рисунков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52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«На страже Отечества»</a:t>
            </a:r>
            <a:endParaRPr kumimoji="0" lang="ru-RU" sz="5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452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269" r="11304"/>
          <a:stretch/>
        </p:blipFill>
        <p:spPr bwMode="auto">
          <a:xfrm>
            <a:off x="13734" y="-10326"/>
            <a:ext cx="10427254" cy="7571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05586" y="0"/>
            <a:ext cx="8429684" cy="980729"/>
          </a:xfrm>
          <a:prstGeom prst="rect">
            <a:avLst/>
          </a:prstGeom>
        </p:spPr>
        <p:txBody>
          <a:bodyPr vert="horz" lIns="104289" tIns="52144" rIns="104289" bIns="52144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1600" b="1" dirty="0" smtClean="0">
                <a:solidFill>
                  <a:srgbClr val="002060"/>
                </a:solidFill>
              </a:rPr>
              <a:t>Муниципальное  бюджетное образовательное учреждение дополнительного образования Дворец школьников </a:t>
            </a:r>
            <a:r>
              <a:rPr lang="ru-RU" sz="1600" b="1" dirty="0" err="1" smtClean="0">
                <a:solidFill>
                  <a:srgbClr val="002060"/>
                </a:solidFill>
              </a:rPr>
              <a:t>Бугульминского</a:t>
            </a:r>
            <a:r>
              <a:rPr lang="ru-RU" sz="1600" b="1" dirty="0" smtClean="0">
                <a:solidFill>
                  <a:srgbClr val="002060"/>
                </a:solidFill>
              </a:rPr>
              <a:t> муниципального района Республики Татарстан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862776" y="6503987"/>
            <a:ext cx="7786742" cy="919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52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904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356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808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260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712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3164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6162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Директор МБОУ ДО Дворец школьников                                  О.В. </a:t>
            </a:r>
            <a:r>
              <a:rPr lang="ru-RU" sz="1600" b="1" dirty="0" err="1" smtClean="0">
                <a:solidFill>
                  <a:srgbClr val="002060"/>
                </a:solidFill>
              </a:rPr>
              <a:t>Чумараева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b="1" dirty="0" smtClean="0">
              <a:solidFill>
                <a:srgbClr val="00206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2018   </a:t>
            </a:r>
            <a:r>
              <a:rPr lang="ru-RU" sz="1600" b="1" dirty="0" smtClean="0">
                <a:solidFill>
                  <a:srgbClr val="002060"/>
                </a:solidFill>
              </a:rPr>
              <a:t>год</a:t>
            </a:r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9" name="Рисунок 8" descr="C:\Users\Алина\Desktop\печать ДШ 001_cr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lum bright="-20000" contrast="40000"/>
          </a:blip>
          <a:srcRect/>
          <a:stretch>
            <a:fillRect/>
          </a:stretch>
        </p:blipFill>
        <p:spPr bwMode="auto">
          <a:xfrm rot="20941484">
            <a:off x="4793844" y="5539208"/>
            <a:ext cx="2172970" cy="212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D:\Алина\СРОЧНО\печать и подписи\подписи2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0E4ED"/>
              </a:clrFrom>
              <a:clrTo>
                <a:srgbClr val="E0E4ED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lum bright="-20000" contrast="30000"/>
          </a:blip>
          <a:srcRect l="79536" t="29031" r="5818" b="48367"/>
          <a:stretch>
            <a:fillRect/>
          </a:stretch>
        </p:blipFill>
        <p:spPr bwMode="auto">
          <a:xfrm rot="16556128">
            <a:off x="5626182" y="6317016"/>
            <a:ext cx="691857" cy="864823"/>
          </a:xfrm>
          <a:prstGeom prst="rect">
            <a:avLst/>
          </a:prstGeom>
          <a:noFill/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877118" y="843123"/>
            <a:ext cx="7772400" cy="1080120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ГРАМОТА</a:t>
            </a:r>
            <a:endParaRPr kumimoji="0" lang="ru-RU" sz="8800" b="1" i="0" u="none" strike="noStrike" kern="1200" cap="none" spc="0" normalizeH="0" baseline="0" noProof="0" dirty="0">
              <a:ln w="11430"/>
              <a:solidFill>
                <a:srgbClr val="FFC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DejaVu Serif Condensed" pitchFamily="18" charset="0"/>
              <a:ea typeface="DejaVu Serif Condensed" pitchFamily="18" charset="0"/>
              <a:cs typeface="+mj-cs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805680" y="836712"/>
            <a:ext cx="7772400" cy="1080120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ГРАМОТА</a:t>
            </a:r>
            <a:endParaRPr kumimoji="0" lang="ru-RU" sz="8800" b="1" i="0" u="none" strike="noStrike" kern="1200" cap="none" spc="0" normalizeH="0" baseline="0" noProof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DejaVu Serif Condensed" pitchFamily="18" charset="0"/>
              <a:ea typeface="DejaVu Serif Condensed" pitchFamily="18" charset="0"/>
              <a:cs typeface="+mj-cs"/>
            </a:endParaRPr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648462" y="4852201"/>
            <a:ext cx="8501122" cy="857256"/>
          </a:xfrm>
          <a:prstGeom prst="rect">
            <a:avLst/>
          </a:prstGeom>
        </p:spPr>
        <p:txBody>
          <a:bodyPr vert="horz" lIns="102870" tIns="51435" rIns="102870" bIns="51435" rtlCol="0">
            <a:normAutofit lnSpcReduction="10000"/>
          </a:bodyPr>
          <a:lstStyle/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4800" b="1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  <a:cs typeface="+mj-cs"/>
              </a:rPr>
              <a:t>«На страже Отечества</a:t>
            </a:r>
            <a:r>
              <a:rPr kumimoji="0" lang="ru-RU" sz="52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»</a:t>
            </a:r>
            <a:endParaRPr kumimoji="0" lang="ru-RU" sz="5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467544" y="1923243"/>
            <a:ext cx="8753478" cy="4000528"/>
          </a:xfrm>
          <a:prstGeom prst="rect">
            <a:avLst/>
          </a:prstGeom>
        </p:spPr>
        <p:txBody>
          <a:bodyPr vert="horz" lIns="102870" tIns="51435" rIns="102870" bIns="51435" rtlCol="0">
            <a:normAutofit fontScale="92500" lnSpcReduction="10000"/>
          </a:bodyPr>
          <a:lstStyle/>
          <a:p>
            <a:pPr marL="385763" marR="0" lvl="0" indent="-385763" algn="ctr" defTabSz="10287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  А  Г  Р  А  Ж  Д  А  Е  Т  С  Я</a:t>
            </a:r>
            <a:endParaRPr kumimoji="0" lang="ru-RU" sz="900" b="1" i="0" u="none" strike="noStrike" kern="1200" cap="none" spc="0" normalizeH="0" baseline="0" noProof="0" dirty="0" smtClean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85763" lvl="0" indent="-385763" algn="ctr">
              <a:spcBef>
                <a:spcPct val="20000"/>
              </a:spcBef>
            </a:pPr>
            <a:r>
              <a:rPr lang="ru-RU" sz="3900" b="1" dirty="0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</a:rPr>
              <a:t>Харитонов Владислав</a:t>
            </a:r>
          </a:p>
          <a:p>
            <a:pPr marL="385763" indent="-385763" algn="ctr">
              <a:spcBef>
                <a:spcPct val="20000"/>
              </a:spcBef>
            </a:pPr>
            <a:r>
              <a:rPr lang="ru-RU" sz="1800" b="1" dirty="0" smtClean="0"/>
              <a:t>МБОУ </a:t>
            </a:r>
            <a:r>
              <a:rPr lang="ru-RU" sz="1800" b="1" dirty="0" smtClean="0"/>
              <a:t>Татарская </a:t>
            </a:r>
            <a:r>
              <a:rPr lang="ru-RU" sz="1800" b="1" dirty="0" err="1" smtClean="0"/>
              <a:t>Дымская</a:t>
            </a:r>
            <a:r>
              <a:rPr lang="ru-RU" sz="1800" b="1" dirty="0" smtClean="0"/>
              <a:t> ООШ, руководитель </a:t>
            </a:r>
            <a:r>
              <a:rPr lang="ru-RU" sz="1800" b="1" dirty="0" err="1" smtClean="0"/>
              <a:t>Зайнуллина</a:t>
            </a:r>
            <a:r>
              <a:rPr lang="ru-RU" sz="1800" b="1" dirty="0" smtClean="0"/>
              <a:t> В.А.</a:t>
            </a:r>
            <a:endParaRPr lang="en-US" sz="1800" b="1" dirty="0" smtClean="0"/>
          </a:p>
          <a:p>
            <a:pPr marL="385763" marR="0" lvl="0" indent="-385763" algn="ctr" defTabSz="10287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17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9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000" b="1" i="0" u="none" strike="noStrike" kern="1200" cap="none" spc="0" normalizeH="0" baseline="0" noProof="0" dirty="0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за участие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9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 муниципальном  этапе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Республиканского конкурса  детских рисунков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52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«На страже Отечества»</a:t>
            </a:r>
            <a:endParaRPr kumimoji="0" lang="ru-RU" sz="5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452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269" r="11304"/>
          <a:stretch/>
        </p:blipFill>
        <p:spPr bwMode="auto">
          <a:xfrm>
            <a:off x="13734" y="-10326"/>
            <a:ext cx="10427254" cy="7571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05586" y="0"/>
            <a:ext cx="8429684" cy="980729"/>
          </a:xfrm>
          <a:prstGeom prst="rect">
            <a:avLst/>
          </a:prstGeom>
        </p:spPr>
        <p:txBody>
          <a:bodyPr vert="horz" lIns="104289" tIns="52144" rIns="104289" bIns="52144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1600" b="1" dirty="0" smtClean="0">
                <a:solidFill>
                  <a:srgbClr val="002060"/>
                </a:solidFill>
              </a:rPr>
              <a:t>Муниципальное  бюджетное образовательное учреждение дополнительного образования Дворец школьников </a:t>
            </a:r>
            <a:r>
              <a:rPr lang="ru-RU" sz="1600" b="1" dirty="0" err="1" smtClean="0">
                <a:solidFill>
                  <a:srgbClr val="002060"/>
                </a:solidFill>
              </a:rPr>
              <a:t>Бугульминского</a:t>
            </a:r>
            <a:r>
              <a:rPr lang="ru-RU" sz="1600" b="1" dirty="0" smtClean="0">
                <a:solidFill>
                  <a:srgbClr val="002060"/>
                </a:solidFill>
              </a:rPr>
              <a:t> муниципального района Республики Татарстан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862776" y="6503987"/>
            <a:ext cx="7786742" cy="919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52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904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356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808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260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712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3164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6162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Директор МБОУ ДО Дворец школьников                                  О.В. </a:t>
            </a:r>
            <a:r>
              <a:rPr lang="ru-RU" sz="1600" b="1" dirty="0" err="1" smtClean="0">
                <a:solidFill>
                  <a:srgbClr val="002060"/>
                </a:solidFill>
              </a:rPr>
              <a:t>Чумараева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b="1" dirty="0" smtClean="0">
              <a:solidFill>
                <a:srgbClr val="00206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2018   </a:t>
            </a:r>
            <a:r>
              <a:rPr lang="ru-RU" sz="1600" b="1" dirty="0" smtClean="0">
                <a:solidFill>
                  <a:srgbClr val="002060"/>
                </a:solidFill>
              </a:rPr>
              <a:t>год</a:t>
            </a:r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9" name="Рисунок 8" descr="C:\Users\Алина\Desktop\печать ДШ 001_cr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lum bright="-20000" contrast="40000"/>
          </a:blip>
          <a:srcRect/>
          <a:stretch>
            <a:fillRect/>
          </a:stretch>
        </p:blipFill>
        <p:spPr bwMode="auto">
          <a:xfrm rot="20941484">
            <a:off x="4793844" y="5539208"/>
            <a:ext cx="2172970" cy="212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D:\Алина\СРОЧНО\печать и подписи\подписи2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0E4ED"/>
              </a:clrFrom>
              <a:clrTo>
                <a:srgbClr val="E0E4ED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lum bright="-20000" contrast="30000"/>
          </a:blip>
          <a:srcRect l="79536" t="29031" r="5818" b="48367"/>
          <a:stretch>
            <a:fillRect/>
          </a:stretch>
        </p:blipFill>
        <p:spPr bwMode="auto">
          <a:xfrm rot="16556128">
            <a:off x="5626182" y="6317016"/>
            <a:ext cx="691857" cy="864823"/>
          </a:xfrm>
          <a:prstGeom prst="rect">
            <a:avLst/>
          </a:prstGeom>
          <a:noFill/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877118" y="843123"/>
            <a:ext cx="7772400" cy="1080120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Д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И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П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Л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О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М</a:t>
            </a:r>
            <a:endParaRPr kumimoji="0" lang="ru-RU" sz="8800" b="1" i="0" u="none" strike="noStrike" kern="1200" cap="none" spc="0" normalizeH="0" baseline="0" noProof="0" dirty="0">
              <a:ln w="11430"/>
              <a:solidFill>
                <a:srgbClr val="FFC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DejaVu Serif Condensed" pitchFamily="18" charset="0"/>
              <a:ea typeface="DejaVu Serif Condensed" pitchFamily="18" charset="0"/>
              <a:cs typeface="+mj-cs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805680" y="836712"/>
            <a:ext cx="7772400" cy="1080120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Д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И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П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Л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О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М</a:t>
            </a:r>
            <a:endParaRPr kumimoji="0" lang="ru-RU" sz="8800" b="1" i="0" u="none" strike="noStrike" kern="1200" cap="none" spc="0" normalizeH="0" baseline="0" noProof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DejaVu Serif Condensed" pitchFamily="18" charset="0"/>
              <a:ea typeface="DejaVu Serif Condensed" pitchFamily="18" charset="0"/>
              <a:cs typeface="+mj-cs"/>
            </a:endParaRPr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648462" y="4852201"/>
            <a:ext cx="8501122" cy="857256"/>
          </a:xfrm>
          <a:prstGeom prst="rect">
            <a:avLst/>
          </a:prstGeom>
        </p:spPr>
        <p:txBody>
          <a:bodyPr vert="horz" lIns="102870" tIns="51435" rIns="102870" bIns="51435" rtlCol="0">
            <a:normAutofit lnSpcReduction="10000"/>
          </a:bodyPr>
          <a:lstStyle/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4800" b="1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  <a:cs typeface="+mj-cs"/>
              </a:rPr>
              <a:t>«На страже Отечества</a:t>
            </a:r>
            <a:r>
              <a:rPr kumimoji="0" lang="ru-RU" sz="52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»</a:t>
            </a:r>
            <a:endParaRPr kumimoji="0" lang="ru-RU" sz="5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467544" y="1923243"/>
            <a:ext cx="8753478" cy="4000528"/>
          </a:xfrm>
          <a:prstGeom prst="rect">
            <a:avLst/>
          </a:prstGeom>
        </p:spPr>
        <p:txBody>
          <a:bodyPr vert="horz" lIns="102870" tIns="51435" rIns="102870" bIns="51435" rtlCol="0">
            <a:normAutofit fontScale="92500" lnSpcReduction="10000"/>
          </a:bodyPr>
          <a:lstStyle/>
          <a:p>
            <a:pPr marL="385763" marR="0" lvl="0" indent="-385763" algn="ctr" defTabSz="10287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  А  Г  Р  А  Ж  Д  А  Е  Т  С  Я</a:t>
            </a:r>
            <a:endParaRPr kumimoji="0" lang="ru-RU" sz="900" b="1" i="0" u="none" strike="noStrike" kern="1200" cap="none" spc="0" normalizeH="0" baseline="0" noProof="0" dirty="0" smtClean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85763" lvl="0" indent="-385763" algn="ctr">
              <a:spcBef>
                <a:spcPct val="20000"/>
              </a:spcBef>
            </a:pPr>
            <a:r>
              <a:rPr lang="ru-RU" sz="3900" b="1" dirty="0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  <a:cs typeface="+mj-cs"/>
              </a:rPr>
              <a:t>Титов </a:t>
            </a:r>
            <a:r>
              <a:rPr lang="ru-RU" sz="3900" b="1" dirty="0" err="1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  <a:cs typeface="+mj-cs"/>
              </a:rPr>
              <a:t>Демид</a:t>
            </a:r>
            <a:endParaRPr lang="ru-RU" sz="3900" b="1" dirty="0" smtClean="0">
              <a:ln w="11430">
                <a:solidFill>
                  <a:srgbClr val="FFC000"/>
                </a:solidFill>
              </a:ln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DejaVu Serif Condensed" pitchFamily="18" charset="0"/>
              <a:ea typeface="DejaVu Serif Condensed" pitchFamily="18" charset="0"/>
              <a:cs typeface="+mj-cs"/>
            </a:endParaRPr>
          </a:p>
          <a:p>
            <a:pPr marL="385763" indent="-385763" algn="ctr">
              <a:spcBef>
                <a:spcPct val="20000"/>
              </a:spcBef>
            </a:pPr>
            <a:r>
              <a:rPr lang="ru-RU" sz="1800" b="1" dirty="0" smtClean="0"/>
              <a:t>МБОУ лицей № 2, руководители </a:t>
            </a:r>
            <a:r>
              <a:rPr lang="ru-RU" sz="1800" b="1" dirty="0" err="1" smtClean="0"/>
              <a:t>Граур</a:t>
            </a:r>
            <a:r>
              <a:rPr lang="ru-RU" sz="1800" b="1" dirty="0" smtClean="0"/>
              <a:t> Ю.В., </a:t>
            </a:r>
            <a:r>
              <a:rPr lang="ru-RU" sz="1800" b="1" dirty="0" err="1" smtClean="0"/>
              <a:t>Хуснутдинова</a:t>
            </a:r>
            <a:r>
              <a:rPr lang="ru-RU" sz="1800" b="1" dirty="0" smtClean="0"/>
              <a:t> Р.Р.  </a:t>
            </a:r>
            <a:endParaRPr kumimoji="0" lang="en-US" sz="16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85763" marR="0" lvl="0" indent="-385763" algn="ctr" defTabSz="10287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7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возрастная категория 7 – 10 лет</a:t>
            </a:r>
            <a:endParaRPr kumimoji="0" lang="ru-RU" sz="2000" b="1" i="0" u="none" strike="noStrike" kern="1200" cap="none" spc="0" normalizeH="0" baseline="0" noProof="0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9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000" b="1" i="0" u="none" strike="noStrike" kern="1200" cap="none" spc="0" normalizeH="0" baseline="0" noProof="0" dirty="0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2 место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9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 муниципальном  этапе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Республиканского конкурса  детских рисунков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52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«На страже Отечества»</a:t>
            </a:r>
            <a:endParaRPr kumimoji="0" lang="ru-RU" sz="5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452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269" r="11304"/>
          <a:stretch/>
        </p:blipFill>
        <p:spPr bwMode="auto">
          <a:xfrm>
            <a:off x="13734" y="-10326"/>
            <a:ext cx="10427254" cy="7571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05586" y="0"/>
            <a:ext cx="8429684" cy="980729"/>
          </a:xfrm>
          <a:prstGeom prst="rect">
            <a:avLst/>
          </a:prstGeom>
        </p:spPr>
        <p:txBody>
          <a:bodyPr vert="horz" lIns="104289" tIns="52144" rIns="104289" bIns="52144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1600" b="1" dirty="0" smtClean="0">
                <a:solidFill>
                  <a:srgbClr val="002060"/>
                </a:solidFill>
              </a:rPr>
              <a:t>Муниципальное  бюджетное образовательное учреждение дополнительного образования Дворец школьников </a:t>
            </a:r>
            <a:r>
              <a:rPr lang="ru-RU" sz="1600" b="1" dirty="0" err="1" smtClean="0">
                <a:solidFill>
                  <a:srgbClr val="002060"/>
                </a:solidFill>
              </a:rPr>
              <a:t>Бугульминского</a:t>
            </a:r>
            <a:r>
              <a:rPr lang="ru-RU" sz="1600" b="1" dirty="0" smtClean="0">
                <a:solidFill>
                  <a:srgbClr val="002060"/>
                </a:solidFill>
              </a:rPr>
              <a:t> муниципального района Республики Татарстан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862776" y="6503987"/>
            <a:ext cx="7786742" cy="919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52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904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356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808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260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712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3164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6162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Директор МБОУ ДО Дворец школьников                                  О.В. </a:t>
            </a:r>
            <a:r>
              <a:rPr lang="ru-RU" sz="1600" b="1" dirty="0" err="1" smtClean="0">
                <a:solidFill>
                  <a:srgbClr val="002060"/>
                </a:solidFill>
              </a:rPr>
              <a:t>Чумараева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b="1" dirty="0" smtClean="0">
              <a:solidFill>
                <a:srgbClr val="00206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2018   </a:t>
            </a:r>
            <a:r>
              <a:rPr lang="ru-RU" sz="1600" b="1" dirty="0" smtClean="0">
                <a:solidFill>
                  <a:srgbClr val="002060"/>
                </a:solidFill>
              </a:rPr>
              <a:t>год</a:t>
            </a:r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9" name="Рисунок 8" descr="C:\Users\Алина\Desktop\печать ДШ 001_cr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lum bright="-20000" contrast="40000"/>
          </a:blip>
          <a:srcRect/>
          <a:stretch>
            <a:fillRect/>
          </a:stretch>
        </p:blipFill>
        <p:spPr bwMode="auto">
          <a:xfrm rot="20941484">
            <a:off x="4793844" y="5539208"/>
            <a:ext cx="2172970" cy="212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D:\Алина\СРОЧНО\печать и подписи\подписи2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0E4ED"/>
              </a:clrFrom>
              <a:clrTo>
                <a:srgbClr val="E0E4ED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lum bright="-20000" contrast="30000"/>
          </a:blip>
          <a:srcRect l="79536" t="29031" r="5818" b="48367"/>
          <a:stretch>
            <a:fillRect/>
          </a:stretch>
        </p:blipFill>
        <p:spPr bwMode="auto">
          <a:xfrm rot="16556128">
            <a:off x="5626182" y="6317016"/>
            <a:ext cx="691857" cy="864823"/>
          </a:xfrm>
          <a:prstGeom prst="rect">
            <a:avLst/>
          </a:prstGeom>
          <a:noFill/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877118" y="843123"/>
            <a:ext cx="7772400" cy="1080120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ГРАМОТА</a:t>
            </a:r>
            <a:endParaRPr kumimoji="0" lang="ru-RU" sz="8800" b="1" i="0" u="none" strike="noStrike" kern="1200" cap="none" spc="0" normalizeH="0" baseline="0" noProof="0" dirty="0">
              <a:ln w="11430"/>
              <a:solidFill>
                <a:srgbClr val="FFC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DejaVu Serif Condensed" pitchFamily="18" charset="0"/>
              <a:ea typeface="DejaVu Serif Condensed" pitchFamily="18" charset="0"/>
              <a:cs typeface="+mj-cs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805680" y="836712"/>
            <a:ext cx="7772400" cy="1080120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ГРАМОТА</a:t>
            </a:r>
            <a:endParaRPr kumimoji="0" lang="ru-RU" sz="8800" b="1" i="0" u="none" strike="noStrike" kern="1200" cap="none" spc="0" normalizeH="0" baseline="0" noProof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DejaVu Serif Condensed" pitchFamily="18" charset="0"/>
              <a:ea typeface="DejaVu Serif Condensed" pitchFamily="18" charset="0"/>
              <a:cs typeface="+mj-cs"/>
            </a:endParaRPr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648462" y="4852201"/>
            <a:ext cx="8501122" cy="857256"/>
          </a:xfrm>
          <a:prstGeom prst="rect">
            <a:avLst/>
          </a:prstGeom>
        </p:spPr>
        <p:txBody>
          <a:bodyPr vert="horz" lIns="102870" tIns="51435" rIns="102870" bIns="51435" rtlCol="0">
            <a:normAutofit lnSpcReduction="10000"/>
          </a:bodyPr>
          <a:lstStyle/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4800" b="1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  <a:cs typeface="+mj-cs"/>
              </a:rPr>
              <a:t>«На страже Отечества</a:t>
            </a:r>
            <a:r>
              <a:rPr kumimoji="0" lang="ru-RU" sz="52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»</a:t>
            </a:r>
            <a:endParaRPr kumimoji="0" lang="ru-RU" sz="5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467544" y="1923243"/>
            <a:ext cx="8753478" cy="4000528"/>
          </a:xfrm>
          <a:prstGeom prst="rect">
            <a:avLst/>
          </a:prstGeom>
        </p:spPr>
        <p:txBody>
          <a:bodyPr vert="horz" lIns="102870" tIns="51435" rIns="102870" bIns="51435" rtlCol="0">
            <a:normAutofit fontScale="92500" lnSpcReduction="10000"/>
          </a:bodyPr>
          <a:lstStyle/>
          <a:p>
            <a:pPr marL="385763" marR="0" lvl="0" indent="-385763" algn="ctr" defTabSz="10287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  А  Г  Р  А  Ж  Д  А  Е  Т  С  Я</a:t>
            </a:r>
            <a:endParaRPr kumimoji="0" lang="ru-RU" sz="900" b="1" i="0" u="none" strike="noStrike" kern="1200" cap="none" spc="0" normalizeH="0" baseline="0" noProof="0" dirty="0" smtClean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85763" lvl="0" indent="-385763" algn="ctr">
              <a:spcBef>
                <a:spcPct val="20000"/>
              </a:spcBef>
            </a:pPr>
            <a:r>
              <a:rPr lang="ru-RU" sz="3900" b="1" dirty="0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</a:rPr>
              <a:t> Тадевосян </a:t>
            </a:r>
            <a:r>
              <a:rPr lang="ru-RU" sz="3900" b="1" dirty="0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</a:rPr>
              <a:t>Нерсик</a:t>
            </a:r>
          </a:p>
          <a:p>
            <a:pPr marL="385763" indent="-385763" algn="ctr">
              <a:spcBef>
                <a:spcPct val="20000"/>
              </a:spcBef>
            </a:pPr>
            <a:r>
              <a:rPr lang="ru-RU" sz="1800" b="1" dirty="0" smtClean="0"/>
              <a:t>МБОУ Татарская </a:t>
            </a:r>
            <a:r>
              <a:rPr lang="ru-RU" sz="1800" b="1" dirty="0" err="1" smtClean="0"/>
              <a:t>Дымская</a:t>
            </a:r>
            <a:r>
              <a:rPr lang="ru-RU" sz="1800" b="1" dirty="0" smtClean="0"/>
              <a:t> ООШ, руководитель </a:t>
            </a:r>
            <a:r>
              <a:rPr lang="ru-RU" sz="1800" b="1" dirty="0" err="1" smtClean="0"/>
              <a:t>Зайнуллина</a:t>
            </a:r>
            <a:r>
              <a:rPr lang="ru-RU" sz="1800" b="1" dirty="0" smtClean="0"/>
              <a:t> В.А.</a:t>
            </a:r>
            <a:endParaRPr lang="en-US" sz="1800" b="1" dirty="0" smtClean="0"/>
          </a:p>
          <a:p>
            <a:pPr marL="385763" marR="0" lvl="0" indent="-385763" algn="ctr" defTabSz="10287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17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9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000" b="1" i="0" u="none" strike="noStrike" kern="1200" cap="none" spc="0" normalizeH="0" baseline="0" noProof="0" dirty="0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за участие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9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 муниципальном  этапе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Республиканского конкурса  детских рисунков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52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«На страже Отечества»</a:t>
            </a:r>
            <a:endParaRPr kumimoji="0" lang="ru-RU" sz="5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452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269" r="11304"/>
          <a:stretch/>
        </p:blipFill>
        <p:spPr bwMode="auto">
          <a:xfrm>
            <a:off x="13734" y="-10326"/>
            <a:ext cx="10427254" cy="7571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05586" y="0"/>
            <a:ext cx="8429684" cy="980729"/>
          </a:xfrm>
          <a:prstGeom prst="rect">
            <a:avLst/>
          </a:prstGeom>
        </p:spPr>
        <p:txBody>
          <a:bodyPr vert="horz" lIns="104289" tIns="52144" rIns="104289" bIns="52144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1600" b="1" dirty="0" smtClean="0">
                <a:solidFill>
                  <a:srgbClr val="002060"/>
                </a:solidFill>
              </a:rPr>
              <a:t>Муниципальное  бюджетное образовательное учреждение дополнительного образования Дворец школьников </a:t>
            </a:r>
            <a:r>
              <a:rPr lang="ru-RU" sz="1600" b="1" dirty="0" err="1" smtClean="0">
                <a:solidFill>
                  <a:srgbClr val="002060"/>
                </a:solidFill>
              </a:rPr>
              <a:t>Бугульминского</a:t>
            </a:r>
            <a:r>
              <a:rPr lang="ru-RU" sz="1600" b="1" dirty="0" smtClean="0">
                <a:solidFill>
                  <a:srgbClr val="002060"/>
                </a:solidFill>
              </a:rPr>
              <a:t> муниципального района Республики Татарстан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862776" y="6503987"/>
            <a:ext cx="7786742" cy="919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52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904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356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808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260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712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3164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6162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Директор МБОУ ДО Дворец школьников                                  О.В. </a:t>
            </a:r>
            <a:r>
              <a:rPr lang="ru-RU" sz="1600" b="1" dirty="0" err="1" smtClean="0">
                <a:solidFill>
                  <a:srgbClr val="002060"/>
                </a:solidFill>
              </a:rPr>
              <a:t>Чумараева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b="1" dirty="0" smtClean="0">
              <a:solidFill>
                <a:srgbClr val="00206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2018   </a:t>
            </a:r>
            <a:r>
              <a:rPr lang="ru-RU" sz="1600" b="1" dirty="0" smtClean="0">
                <a:solidFill>
                  <a:srgbClr val="002060"/>
                </a:solidFill>
              </a:rPr>
              <a:t>год</a:t>
            </a:r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9" name="Рисунок 8" descr="C:\Users\Алина\Desktop\печать ДШ 001_cr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lum bright="-20000" contrast="40000"/>
          </a:blip>
          <a:srcRect/>
          <a:stretch>
            <a:fillRect/>
          </a:stretch>
        </p:blipFill>
        <p:spPr bwMode="auto">
          <a:xfrm rot="20941484">
            <a:off x="4793844" y="5539208"/>
            <a:ext cx="2172970" cy="212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D:\Алина\СРОЧНО\печать и подписи\подписи2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0E4ED"/>
              </a:clrFrom>
              <a:clrTo>
                <a:srgbClr val="E0E4ED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lum bright="-20000" contrast="30000"/>
          </a:blip>
          <a:srcRect l="79536" t="29031" r="5818" b="48367"/>
          <a:stretch>
            <a:fillRect/>
          </a:stretch>
        </p:blipFill>
        <p:spPr bwMode="auto">
          <a:xfrm rot="16556128">
            <a:off x="5626182" y="6317016"/>
            <a:ext cx="691857" cy="864823"/>
          </a:xfrm>
          <a:prstGeom prst="rect">
            <a:avLst/>
          </a:prstGeom>
          <a:noFill/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877118" y="843123"/>
            <a:ext cx="7772400" cy="1080120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ГРАМОТА</a:t>
            </a:r>
            <a:endParaRPr kumimoji="0" lang="ru-RU" sz="8800" b="1" i="0" u="none" strike="noStrike" kern="1200" cap="none" spc="0" normalizeH="0" baseline="0" noProof="0" dirty="0">
              <a:ln w="11430"/>
              <a:solidFill>
                <a:srgbClr val="FFC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DejaVu Serif Condensed" pitchFamily="18" charset="0"/>
              <a:ea typeface="DejaVu Serif Condensed" pitchFamily="18" charset="0"/>
              <a:cs typeface="+mj-cs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805680" y="836712"/>
            <a:ext cx="7772400" cy="1080120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ГРАМОТА</a:t>
            </a:r>
            <a:endParaRPr kumimoji="0" lang="ru-RU" sz="8800" b="1" i="0" u="none" strike="noStrike" kern="1200" cap="none" spc="0" normalizeH="0" baseline="0" noProof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DejaVu Serif Condensed" pitchFamily="18" charset="0"/>
              <a:ea typeface="DejaVu Serif Condensed" pitchFamily="18" charset="0"/>
              <a:cs typeface="+mj-cs"/>
            </a:endParaRPr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648462" y="4852201"/>
            <a:ext cx="8501122" cy="857256"/>
          </a:xfrm>
          <a:prstGeom prst="rect">
            <a:avLst/>
          </a:prstGeom>
        </p:spPr>
        <p:txBody>
          <a:bodyPr vert="horz" lIns="102870" tIns="51435" rIns="102870" bIns="51435" rtlCol="0">
            <a:normAutofit lnSpcReduction="10000"/>
          </a:bodyPr>
          <a:lstStyle/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4800" b="1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  <a:cs typeface="+mj-cs"/>
              </a:rPr>
              <a:t>«На страже Отечества</a:t>
            </a:r>
            <a:r>
              <a:rPr kumimoji="0" lang="ru-RU" sz="52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»</a:t>
            </a:r>
            <a:endParaRPr kumimoji="0" lang="ru-RU" sz="5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467544" y="1923243"/>
            <a:ext cx="8753478" cy="4000528"/>
          </a:xfrm>
          <a:prstGeom prst="rect">
            <a:avLst/>
          </a:prstGeom>
        </p:spPr>
        <p:txBody>
          <a:bodyPr vert="horz" lIns="102870" tIns="51435" rIns="102870" bIns="51435" rtlCol="0">
            <a:normAutofit fontScale="92500" lnSpcReduction="10000"/>
          </a:bodyPr>
          <a:lstStyle/>
          <a:p>
            <a:pPr marL="385763" marR="0" lvl="0" indent="-385763" algn="ctr" defTabSz="10287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  А  Г  Р  А  Ж  Д  А  Е  Т  С  Я</a:t>
            </a:r>
            <a:endParaRPr kumimoji="0" lang="ru-RU" sz="900" b="1" i="0" u="none" strike="noStrike" kern="1200" cap="none" spc="0" normalizeH="0" baseline="0" noProof="0" dirty="0" smtClean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85763" lvl="0" indent="-385763" algn="ctr">
              <a:spcBef>
                <a:spcPct val="20000"/>
              </a:spcBef>
            </a:pPr>
            <a:r>
              <a:rPr lang="ru-RU" sz="3900" b="1" dirty="0" err="1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</a:rPr>
              <a:t>Потешкин</a:t>
            </a:r>
            <a:r>
              <a:rPr lang="ru-RU" sz="3900" b="1" dirty="0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</a:rPr>
              <a:t> Матвей</a:t>
            </a:r>
          </a:p>
          <a:p>
            <a:pPr marL="385763" indent="-385763" algn="ctr">
              <a:spcBef>
                <a:spcPct val="20000"/>
              </a:spcBef>
            </a:pPr>
            <a:r>
              <a:rPr lang="ru-RU" sz="1800" b="1" dirty="0" smtClean="0"/>
              <a:t>МБОУ гимназия № 7, руководитель </a:t>
            </a:r>
            <a:r>
              <a:rPr lang="ru-RU" sz="1800" b="1" dirty="0" err="1" smtClean="0"/>
              <a:t>Стуликова</a:t>
            </a:r>
            <a:r>
              <a:rPr lang="ru-RU" sz="1800" b="1" dirty="0" smtClean="0"/>
              <a:t> </a:t>
            </a:r>
            <a:r>
              <a:rPr lang="ru-RU" sz="1800" b="1" dirty="0" smtClean="0"/>
              <a:t>Г.Р</a:t>
            </a:r>
            <a:r>
              <a:rPr lang="ru-RU" sz="1800" b="1" dirty="0" smtClean="0"/>
              <a:t>.</a:t>
            </a:r>
            <a:endParaRPr lang="en-US" sz="1800" b="1" dirty="0" smtClean="0"/>
          </a:p>
          <a:p>
            <a:pPr marL="385763" marR="0" lvl="0" indent="-385763" algn="ctr" defTabSz="10287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17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9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000" b="1" i="0" u="none" strike="noStrike" kern="1200" cap="none" spc="0" normalizeH="0" baseline="0" noProof="0" dirty="0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за участие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9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 муниципальном  этапе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Республиканского конкурса  детских рисунков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52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«На страже Отечества»</a:t>
            </a:r>
            <a:endParaRPr kumimoji="0" lang="ru-RU" sz="5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452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269" r="11304"/>
          <a:stretch/>
        </p:blipFill>
        <p:spPr bwMode="auto">
          <a:xfrm>
            <a:off x="13734" y="-10326"/>
            <a:ext cx="10427254" cy="7571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05586" y="0"/>
            <a:ext cx="8429684" cy="980729"/>
          </a:xfrm>
          <a:prstGeom prst="rect">
            <a:avLst/>
          </a:prstGeom>
        </p:spPr>
        <p:txBody>
          <a:bodyPr vert="horz" lIns="104289" tIns="52144" rIns="104289" bIns="52144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1600" b="1" dirty="0" smtClean="0">
                <a:solidFill>
                  <a:srgbClr val="002060"/>
                </a:solidFill>
              </a:rPr>
              <a:t>Муниципальное  бюджетное образовательное учреждение дополнительного образования Дворец школьников </a:t>
            </a:r>
            <a:r>
              <a:rPr lang="ru-RU" sz="1600" b="1" dirty="0" err="1" smtClean="0">
                <a:solidFill>
                  <a:srgbClr val="002060"/>
                </a:solidFill>
              </a:rPr>
              <a:t>Бугульминского</a:t>
            </a:r>
            <a:r>
              <a:rPr lang="ru-RU" sz="1600" b="1" dirty="0" smtClean="0">
                <a:solidFill>
                  <a:srgbClr val="002060"/>
                </a:solidFill>
              </a:rPr>
              <a:t> муниципального района Республики Татарстан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862776" y="6503987"/>
            <a:ext cx="7786742" cy="919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52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904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356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808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260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712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3164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6162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Директор МБОУ ДО Дворец школьников                                  О.В. </a:t>
            </a:r>
            <a:r>
              <a:rPr lang="ru-RU" sz="1600" b="1" dirty="0" err="1" smtClean="0">
                <a:solidFill>
                  <a:srgbClr val="002060"/>
                </a:solidFill>
              </a:rPr>
              <a:t>Чумараева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b="1" dirty="0" smtClean="0">
              <a:solidFill>
                <a:srgbClr val="00206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2018   </a:t>
            </a:r>
            <a:r>
              <a:rPr lang="ru-RU" sz="1600" b="1" dirty="0" smtClean="0">
                <a:solidFill>
                  <a:srgbClr val="002060"/>
                </a:solidFill>
              </a:rPr>
              <a:t>год</a:t>
            </a:r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9" name="Рисунок 8" descr="C:\Users\Алина\Desktop\печать ДШ 001_cr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lum bright="-20000" contrast="40000"/>
          </a:blip>
          <a:srcRect/>
          <a:stretch>
            <a:fillRect/>
          </a:stretch>
        </p:blipFill>
        <p:spPr bwMode="auto">
          <a:xfrm rot="20941484">
            <a:off x="4793844" y="5539208"/>
            <a:ext cx="2172970" cy="212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D:\Алина\СРОЧНО\печать и подписи\подписи2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0E4ED"/>
              </a:clrFrom>
              <a:clrTo>
                <a:srgbClr val="E0E4ED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lum bright="-20000" contrast="30000"/>
          </a:blip>
          <a:srcRect l="79536" t="29031" r="5818" b="48367"/>
          <a:stretch>
            <a:fillRect/>
          </a:stretch>
        </p:blipFill>
        <p:spPr bwMode="auto">
          <a:xfrm rot="16556128">
            <a:off x="5626182" y="6317016"/>
            <a:ext cx="691857" cy="864823"/>
          </a:xfrm>
          <a:prstGeom prst="rect">
            <a:avLst/>
          </a:prstGeom>
          <a:noFill/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877118" y="843123"/>
            <a:ext cx="7772400" cy="1080120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ГРАМОТА</a:t>
            </a:r>
            <a:endParaRPr kumimoji="0" lang="ru-RU" sz="8800" b="1" i="0" u="none" strike="noStrike" kern="1200" cap="none" spc="0" normalizeH="0" baseline="0" noProof="0" dirty="0">
              <a:ln w="11430"/>
              <a:solidFill>
                <a:srgbClr val="FFC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DejaVu Serif Condensed" pitchFamily="18" charset="0"/>
              <a:ea typeface="DejaVu Serif Condensed" pitchFamily="18" charset="0"/>
              <a:cs typeface="+mj-cs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805680" y="836712"/>
            <a:ext cx="7772400" cy="1080120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ГРАМОТА</a:t>
            </a:r>
            <a:endParaRPr kumimoji="0" lang="ru-RU" sz="8800" b="1" i="0" u="none" strike="noStrike" kern="1200" cap="none" spc="0" normalizeH="0" baseline="0" noProof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DejaVu Serif Condensed" pitchFamily="18" charset="0"/>
              <a:ea typeface="DejaVu Serif Condensed" pitchFamily="18" charset="0"/>
              <a:cs typeface="+mj-cs"/>
            </a:endParaRPr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648462" y="4852201"/>
            <a:ext cx="8501122" cy="857256"/>
          </a:xfrm>
          <a:prstGeom prst="rect">
            <a:avLst/>
          </a:prstGeom>
        </p:spPr>
        <p:txBody>
          <a:bodyPr vert="horz" lIns="102870" tIns="51435" rIns="102870" bIns="51435" rtlCol="0">
            <a:normAutofit lnSpcReduction="10000"/>
          </a:bodyPr>
          <a:lstStyle/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4800" b="1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  <a:cs typeface="+mj-cs"/>
              </a:rPr>
              <a:t>«На страже Отечества</a:t>
            </a:r>
            <a:r>
              <a:rPr kumimoji="0" lang="ru-RU" sz="52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»</a:t>
            </a:r>
            <a:endParaRPr kumimoji="0" lang="ru-RU" sz="5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467544" y="1923243"/>
            <a:ext cx="8753478" cy="4000528"/>
          </a:xfrm>
          <a:prstGeom prst="rect">
            <a:avLst/>
          </a:prstGeom>
        </p:spPr>
        <p:txBody>
          <a:bodyPr vert="horz" lIns="102870" tIns="51435" rIns="102870" bIns="51435" rtlCol="0">
            <a:normAutofit fontScale="92500" lnSpcReduction="10000"/>
          </a:bodyPr>
          <a:lstStyle/>
          <a:p>
            <a:pPr marL="385763" marR="0" lvl="0" indent="-385763" algn="ctr" defTabSz="10287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  А  Г  Р  А  Ж  Д  А  Е  Т  С  Я</a:t>
            </a:r>
            <a:endParaRPr kumimoji="0" lang="ru-RU" sz="900" b="1" i="0" u="none" strike="noStrike" kern="1200" cap="none" spc="0" normalizeH="0" baseline="0" noProof="0" dirty="0" smtClean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85763" lvl="0" indent="-385763" algn="ctr">
              <a:spcBef>
                <a:spcPct val="20000"/>
              </a:spcBef>
            </a:pPr>
            <a:r>
              <a:rPr lang="ru-RU" sz="3900" b="1" dirty="0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</a:rPr>
              <a:t>Анна </a:t>
            </a:r>
            <a:r>
              <a:rPr lang="ru-RU" sz="3900" b="1" dirty="0" err="1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</a:rPr>
              <a:t>Радаева</a:t>
            </a:r>
          </a:p>
          <a:p>
            <a:pPr marL="385763" indent="-385763" algn="ctr">
              <a:spcBef>
                <a:spcPct val="20000"/>
              </a:spcBef>
            </a:pPr>
            <a:r>
              <a:rPr lang="ru-RU" sz="1800" b="1" dirty="0" smtClean="0"/>
              <a:t>МБОУ Акбашская ООШ, руководитель Тарынова З.П.</a:t>
            </a:r>
            <a:endParaRPr lang="en-US" sz="1800" b="1" dirty="0" smtClean="0"/>
          </a:p>
          <a:p>
            <a:pPr marL="385763" marR="0" lvl="0" indent="-385763" algn="ctr" defTabSz="10287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17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9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000" b="1" i="0" u="none" strike="noStrike" kern="1200" cap="none" spc="0" normalizeH="0" baseline="0" noProof="0" dirty="0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за участие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9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 муниципальном  этапе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Республиканского конкурса  детских рисунков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52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«На страже Отечества»</a:t>
            </a:r>
            <a:endParaRPr kumimoji="0" lang="ru-RU" sz="5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452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269" r="11304"/>
          <a:stretch/>
        </p:blipFill>
        <p:spPr bwMode="auto">
          <a:xfrm>
            <a:off x="13734" y="-10326"/>
            <a:ext cx="10427254" cy="7571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05586" y="0"/>
            <a:ext cx="8429684" cy="980729"/>
          </a:xfrm>
          <a:prstGeom prst="rect">
            <a:avLst/>
          </a:prstGeom>
        </p:spPr>
        <p:txBody>
          <a:bodyPr vert="horz" lIns="104289" tIns="52144" rIns="104289" bIns="52144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1600" b="1" dirty="0" smtClean="0">
                <a:solidFill>
                  <a:srgbClr val="002060"/>
                </a:solidFill>
              </a:rPr>
              <a:t>Муниципальное  бюджетное образовательное учреждение дополнительного образования Дворец школьников </a:t>
            </a:r>
            <a:r>
              <a:rPr lang="ru-RU" sz="1600" b="1" dirty="0" err="1" smtClean="0">
                <a:solidFill>
                  <a:srgbClr val="002060"/>
                </a:solidFill>
              </a:rPr>
              <a:t>Бугульминского</a:t>
            </a:r>
            <a:r>
              <a:rPr lang="ru-RU" sz="1600" b="1" dirty="0" smtClean="0">
                <a:solidFill>
                  <a:srgbClr val="002060"/>
                </a:solidFill>
              </a:rPr>
              <a:t> муниципального района Республики Татарстан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862776" y="6503987"/>
            <a:ext cx="7786742" cy="919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52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904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356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808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260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712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3164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6162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Директор МБОУ ДО Дворец школьников                                  О.В. </a:t>
            </a:r>
            <a:r>
              <a:rPr lang="ru-RU" sz="1600" b="1" dirty="0" err="1" smtClean="0">
                <a:solidFill>
                  <a:srgbClr val="002060"/>
                </a:solidFill>
              </a:rPr>
              <a:t>Чумараева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b="1" dirty="0" smtClean="0">
              <a:solidFill>
                <a:srgbClr val="00206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2018   </a:t>
            </a:r>
            <a:r>
              <a:rPr lang="ru-RU" sz="1600" b="1" dirty="0" smtClean="0">
                <a:solidFill>
                  <a:srgbClr val="002060"/>
                </a:solidFill>
              </a:rPr>
              <a:t>год</a:t>
            </a:r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9" name="Рисунок 8" descr="C:\Users\Алина\Desktop\печать ДШ 001_cr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lum bright="-20000" contrast="40000"/>
          </a:blip>
          <a:srcRect/>
          <a:stretch>
            <a:fillRect/>
          </a:stretch>
        </p:blipFill>
        <p:spPr bwMode="auto">
          <a:xfrm rot="20941484">
            <a:off x="4793844" y="5539208"/>
            <a:ext cx="2172970" cy="212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D:\Алина\СРОЧНО\печать и подписи\подписи2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0E4ED"/>
              </a:clrFrom>
              <a:clrTo>
                <a:srgbClr val="E0E4ED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lum bright="-20000" contrast="30000"/>
          </a:blip>
          <a:srcRect l="79536" t="29031" r="5818" b="48367"/>
          <a:stretch>
            <a:fillRect/>
          </a:stretch>
        </p:blipFill>
        <p:spPr bwMode="auto">
          <a:xfrm rot="16556128">
            <a:off x="5626182" y="6317016"/>
            <a:ext cx="691857" cy="864823"/>
          </a:xfrm>
          <a:prstGeom prst="rect">
            <a:avLst/>
          </a:prstGeom>
          <a:noFill/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877118" y="843123"/>
            <a:ext cx="7772400" cy="1080120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ГРАМОТА</a:t>
            </a:r>
            <a:endParaRPr kumimoji="0" lang="ru-RU" sz="8800" b="1" i="0" u="none" strike="noStrike" kern="1200" cap="none" spc="0" normalizeH="0" baseline="0" noProof="0" dirty="0">
              <a:ln w="11430"/>
              <a:solidFill>
                <a:srgbClr val="FFC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DejaVu Serif Condensed" pitchFamily="18" charset="0"/>
              <a:ea typeface="DejaVu Serif Condensed" pitchFamily="18" charset="0"/>
              <a:cs typeface="+mj-cs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805680" y="836712"/>
            <a:ext cx="7772400" cy="1080120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ГРАМОТА</a:t>
            </a:r>
            <a:endParaRPr kumimoji="0" lang="ru-RU" sz="8800" b="1" i="0" u="none" strike="noStrike" kern="1200" cap="none" spc="0" normalizeH="0" baseline="0" noProof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DejaVu Serif Condensed" pitchFamily="18" charset="0"/>
              <a:ea typeface="DejaVu Serif Condensed" pitchFamily="18" charset="0"/>
              <a:cs typeface="+mj-cs"/>
            </a:endParaRPr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648462" y="4852201"/>
            <a:ext cx="8501122" cy="857256"/>
          </a:xfrm>
          <a:prstGeom prst="rect">
            <a:avLst/>
          </a:prstGeom>
        </p:spPr>
        <p:txBody>
          <a:bodyPr vert="horz" lIns="102870" tIns="51435" rIns="102870" bIns="51435" rtlCol="0">
            <a:normAutofit lnSpcReduction="10000"/>
          </a:bodyPr>
          <a:lstStyle/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4800" b="1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  <a:cs typeface="+mj-cs"/>
              </a:rPr>
              <a:t>«На страже Отечества</a:t>
            </a:r>
            <a:r>
              <a:rPr kumimoji="0" lang="ru-RU" sz="52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»</a:t>
            </a:r>
            <a:endParaRPr kumimoji="0" lang="ru-RU" sz="5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467544" y="1923243"/>
            <a:ext cx="8753478" cy="4000528"/>
          </a:xfrm>
          <a:prstGeom prst="rect">
            <a:avLst/>
          </a:prstGeom>
        </p:spPr>
        <p:txBody>
          <a:bodyPr vert="horz" lIns="102870" tIns="51435" rIns="102870" bIns="51435" rtlCol="0">
            <a:normAutofit fontScale="92500" lnSpcReduction="10000"/>
          </a:bodyPr>
          <a:lstStyle/>
          <a:p>
            <a:pPr marL="385763" marR="0" lvl="0" indent="-385763" algn="ctr" defTabSz="10287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  А  Г  Р  А  Ж  Д  А  Е  Т  С  Я</a:t>
            </a:r>
            <a:endParaRPr kumimoji="0" lang="ru-RU" sz="900" b="1" i="0" u="none" strike="noStrike" kern="1200" cap="none" spc="0" normalizeH="0" baseline="0" noProof="0" dirty="0" smtClean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85763" lvl="0" indent="-385763" algn="ctr">
              <a:spcBef>
                <a:spcPct val="20000"/>
              </a:spcBef>
            </a:pPr>
            <a:r>
              <a:rPr lang="ru-RU" sz="3900" b="1" dirty="0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</a:rPr>
              <a:t>Семенова Екатерина</a:t>
            </a:r>
          </a:p>
          <a:p>
            <a:pPr marL="385763" indent="-385763" algn="ctr">
              <a:spcBef>
                <a:spcPct val="20000"/>
              </a:spcBef>
            </a:pPr>
            <a:r>
              <a:rPr lang="ru-RU" sz="1800" b="1" dirty="0" smtClean="0"/>
              <a:t>МБОУ Акбашская ООШ, руководитель </a:t>
            </a:r>
            <a:r>
              <a:rPr lang="ru-RU" sz="1800" b="1" dirty="0" err="1" smtClean="0"/>
              <a:t>Кабалина</a:t>
            </a:r>
            <a:r>
              <a:rPr lang="ru-RU" sz="1800" b="1" dirty="0" smtClean="0"/>
              <a:t> Е.В.</a:t>
            </a:r>
            <a:endParaRPr lang="en-US" sz="1800" b="1" dirty="0" smtClean="0"/>
          </a:p>
          <a:p>
            <a:pPr marL="385763" marR="0" lvl="0" indent="-385763" algn="ctr" defTabSz="10287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17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9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000" b="1" i="0" u="none" strike="noStrike" kern="1200" cap="none" spc="0" normalizeH="0" baseline="0" noProof="0" dirty="0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за участие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9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 муниципальном  этапе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Республиканского конкурса  детских рисунков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52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«На страже Отечества»</a:t>
            </a:r>
            <a:endParaRPr kumimoji="0" lang="ru-RU" sz="5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452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269" r="11304"/>
          <a:stretch/>
        </p:blipFill>
        <p:spPr bwMode="auto">
          <a:xfrm>
            <a:off x="13734" y="-10326"/>
            <a:ext cx="10427254" cy="7571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05586" y="0"/>
            <a:ext cx="8429684" cy="980729"/>
          </a:xfrm>
          <a:prstGeom prst="rect">
            <a:avLst/>
          </a:prstGeom>
        </p:spPr>
        <p:txBody>
          <a:bodyPr vert="horz" lIns="104289" tIns="52144" rIns="104289" bIns="52144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1600" b="1" dirty="0" smtClean="0">
                <a:solidFill>
                  <a:srgbClr val="002060"/>
                </a:solidFill>
              </a:rPr>
              <a:t>Муниципальное  бюджетное образовательное учреждение дополнительного образования Дворец школьников </a:t>
            </a:r>
            <a:r>
              <a:rPr lang="ru-RU" sz="1600" b="1" dirty="0" err="1" smtClean="0">
                <a:solidFill>
                  <a:srgbClr val="002060"/>
                </a:solidFill>
              </a:rPr>
              <a:t>Бугульминского</a:t>
            </a:r>
            <a:r>
              <a:rPr lang="ru-RU" sz="1600" b="1" dirty="0" smtClean="0">
                <a:solidFill>
                  <a:srgbClr val="002060"/>
                </a:solidFill>
              </a:rPr>
              <a:t> муниципального района Республики Татарстан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862776" y="6503987"/>
            <a:ext cx="7786742" cy="919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52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904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356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808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260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712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3164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6162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Директор МБОУ ДО Дворец школьников                                  О.В. </a:t>
            </a:r>
            <a:r>
              <a:rPr lang="ru-RU" sz="1600" b="1" dirty="0" err="1" smtClean="0">
                <a:solidFill>
                  <a:srgbClr val="002060"/>
                </a:solidFill>
              </a:rPr>
              <a:t>Чумараева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b="1" dirty="0" smtClean="0">
              <a:solidFill>
                <a:srgbClr val="00206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2018   </a:t>
            </a:r>
            <a:r>
              <a:rPr lang="ru-RU" sz="1600" b="1" dirty="0" smtClean="0">
                <a:solidFill>
                  <a:srgbClr val="002060"/>
                </a:solidFill>
              </a:rPr>
              <a:t>год</a:t>
            </a:r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9" name="Рисунок 8" descr="C:\Users\Алина\Desktop\печать ДШ 001_cr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lum bright="-20000" contrast="40000"/>
          </a:blip>
          <a:srcRect/>
          <a:stretch>
            <a:fillRect/>
          </a:stretch>
        </p:blipFill>
        <p:spPr bwMode="auto">
          <a:xfrm rot="20941484">
            <a:off x="4793844" y="5539208"/>
            <a:ext cx="2172970" cy="212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D:\Алина\СРОЧНО\печать и подписи\подписи2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0E4ED"/>
              </a:clrFrom>
              <a:clrTo>
                <a:srgbClr val="E0E4ED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lum bright="-20000" contrast="30000"/>
          </a:blip>
          <a:srcRect l="79536" t="29031" r="5818" b="48367"/>
          <a:stretch>
            <a:fillRect/>
          </a:stretch>
        </p:blipFill>
        <p:spPr bwMode="auto">
          <a:xfrm rot="16556128">
            <a:off x="5626182" y="6317016"/>
            <a:ext cx="691857" cy="864823"/>
          </a:xfrm>
          <a:prstGeom prst="rect">
            <a:avLst/>
          </a:prstGeom>
          <a:noFill/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877118" y="843123"/>
            <a:ext cx="7772400" cy="1080120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ГРАМОТА</a:t>
            </a:r>
            <a:endParaRPr kumimoji="0" lang="ru-RU" sz="8800" b="1" i="0" u="none" strike="noStrike" kern="1200" cap="none" spc="0" normalizeH="0" baseline="0" noProof="0" dirty="0">
              <a:ln w="11430"/>
              <a:solidFill>
                <a:srgbClr val="FFC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DejaVu Serif Condensed" pitchFamily="18" charset="0"/>
              <a:ea typeface="DejaVu Serif Condensed" pitchFamily="18" charset="0"/>
              <a:cs typeface="+mj-cs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805680" y="836712"/>
            <a:ext cx="7772400" cy="1080120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ГРАМОТА</a:t>
            </a:r>
            <a:endParaRPr kumimoji="0" lang="ru-RU" sz="8800" b="1" i="0" u="none" strike="noStrike" kern="1200" cap="none" spc="0" normalizeH="0" baseline="0" noProof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DejaVu Serif Condensed" pitchFamily="18" charset="0"/>
              <a:ea typeface="DejaVu Serif Condensed" pitchFamily="18" charset="0"/>
              <a:cs typeface="+mj-cs"/>
            </a:endParaRPr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648462" y="4852201"/>
            <a:ext cx="8501122" cy="857256"/>
          </a:xfrm>
          <a:prstGeom prst="rect">
            <a:avLst/>
          </a:prstGeom>
        </p:spPr>
        <p:txBody>
          <a:bodyPr vert="horz" lIns="102870" tIns="51435" rIns="102870" bIns="51435" rtlCol="0">
            <a:normAutofit lnSpcReduction="10000"/>
          </a:bodyPr>
          <a:lstStyle/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4800" b="1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  <a:cs typeface="+mj-cs"/>
              </a:rPr>
              <a:t>«На страже Отечества</a:t>
            </a:r>
            <a:r>
              <a:rPr kumimoji="0" lang="ru-RU" sz="52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»</a:t>
            </a:r>
            <a:endParaRPr kumimoji="0" lang="ru-RU" sz="5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467544" y="1923243"/>
            <a:ext cx="8753478" cy="4000528"/>
          </a:xfrm>
          <a:prstGeom prst="rect">
            <a:avLst/>
          </a:prstGeom>
        </p:spPr>
        <p:txBody>
          <a:bodyPr vert="horz" lIns="102870" tIns="51435" rIns="102870" bIns="51435" rtlCol="0">
            <a:normAutofit fontScale="92500" lnSpcReduction="10000"/>
          </a:bodyPr>
          <a:lstStyle/>
          <a:p>
            <a:pPr marL="385763" marR="0" lvl="0" indent="-385763" algn="ctr" defTabSz="10287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  А  Г  Р  А  Ж  Д  А  Е  Т  С  Я</a:t>
            </a:r>
            <a:endParaRPr kumimoji="0" lang="ru-RU" sz="900" b="1" i="0" u="none" strike="noStrike" kern="1200" cap="none" spc="0" normalizeH="0" baseline="0" noProof="0" dirty="0" smtClean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85763" lvl="0" indent="-385763" algn="ctr">
              <a:spcBef>
                <a:spcPct val="20000"/>
              </a:spcBef>
            </a:pPr>
            <a:r>
              <a:rPr lang="ru-RU" sz="3900" b="1" dirty="0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</a:rPr>
              <a:t>Филимонова Дарья</a:t>
            </a:r>
          </a:p>
          <a:p>
            <a:pPr marL="385763" indent="-385763" algn="ctr">
              <a:spcBef>
                <a:spcPct val="20000"/>
              </a:spcBef>
            </a:pPr>
            <a:r>
              <a:rPr lang="ru-RU" sz="1800" b="1" dirty="0" smtClean="0"/>
              <a:t>МБОУ ДО ДПЦ № 6, руководитель </a:t>
            </a:r>
            <a:r>
              <a:rPr lang="ru-RU" sz="1800" b="1" dirty="0" err="1" smtClean="0"/>
              <a:t>Садиева</a:t>
            </a:r>
            <a:r>
              <a:rPr lang="ru-RU" sz="1800" b="1" dirty="0" smtClean="0"/>
              <a:t> А.Т.</a:t>
            </a:r>
            <a:endParaRPr lang="en-US" sz="1800" b="1" dirty="0" smtClean="0"/>
          </a:p>
          <a:p>
            <a:pPr marL="385763" marR="0" lvl="0" indent="-385763" algn="ctr" defTabSz="10287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17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9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000" b="1" i="0" u="none" strike="noStrike" kern="1200" cap="none" spc="0" normalizeH="0" baseline="0" noProof="0" dirty="0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за участие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9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 муниципальном  этапе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Республиканского конкурса  детских рисунков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52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«На страже Отечества»</a:t>
            </a:r>
            <a:endParaRPr kumimoji="0" lang="ru-RU" sz="5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452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269" r="11304"/>
          <a:stretch/>
        </p:blipFill>
        <p:spPr bwMode="auto">
          <a:xfrm>
            <a:off x="13734" y="-10326"/>
            <a:ext cx="10427254" cy="7571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05586" y="0"/>
            <a:ext cx="8429684" cy="980729"/>
          </a:xfrm>
          <a:prstGeom prst="rect">
            <a:avLst/>
          </a:prstGeom>
        </p:spPr>
        <p:txBody>
          <a:bodyPr vert="horz" lIns="104289" tIns="52144" rIns="104289" bIns="52144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1600" b="1" dirty="0" smtClean="0">
                <a:solidFill>
                  <a:srgbClr val="002060"/>
                </a:solidFill>
              </a:rPr>
              <a:t>Муниципальное  бюджетное образовательное учреждение дополнительного образования Дворец школьников </a:t>
            </a:r>
            <a:r>
              <a:rPr lang="ru-RU" sz="1600" b="1" dirty="0" err="1" smtClean="0">
                <a:solidFill>
                  <a:srgbClr val="002060"/>
                </a:solidFill>
              </a:rPr>
              <a:t>Бугульминского</a:t>
            </a:r>
            <a:r>
              <a:rPr lang="ru-RU" sz="1600" b="1" dirty="0" smtClean="0">
                <a:solidFill>
                  <a:srgbClr val="002060"/>
                </a:solidFill>
              </a:rPr>
              <a:t> муниципального района Республики Татарстан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862776" y="6503987"/>
            <a:ext cx="7786742" cy="919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52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904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356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808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260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712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3164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6162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Директор МБОУ ДО Дворец школьников                                  О.В. </a:t>
            </a:r>
            <a:r>
              <a:rPr lang="ru-RU" sz="1600" b="1" dirty="0" err="1" smtClean="0">
                <a:solidFill>
                  <a:srgbClr val="002060"/>
                </a:solidFill>
              </a:rPr>
              <a:t>Чумараева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b="1" dirty="0" smtClean="0">
              <a:solidFill>
                <a:srgbClr val="00206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2018   </a:t>
            </a:r>
            <a:r>
              <a:rPr lang="ru-RU" sz="1600" b="1" dirty="0" smtClean="0">
                <a:solidFill>
                  <a:srgbClr val="002060"/>
                </a:solidFill>
              </a:rPr>
              <a:t>год</a:t>
            </a:r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9" name="Рисунок 8" descr="C:\Users\Алина\Desktop\печать ДШ 001_cr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lum bright="-20000" contrast="40000"/>
          </a:blip>
          <a:srcRect/>
          <a:stretch>
            <a:fillRect/>
          </a:stretch>
        </p:blipFill>
        <p:spPr bwMode="auto">
          <a:xfrm rot="20941484">
            <a:off x="4793844" y="5539208"/>
            <a:ext cx="2172970" cy="212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D:\Алина\СРОЧНО\печать и подписи\подписи2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0E4ED"/>
              </a:clrFrom>
              <a:clrTo>
                <a:srgbClr val="E0E4ED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lum bright="-20000" contrast="30000"/>
          </a:blip>
          <a:srcRect l="79536" t="29031" r="5818" b="48367"/>
          <a:stretch>
            <a:fillRect/>
          </a:stretch>
        </p:blipFill>
        <p:spPr bwMode="auto">
          <a:xfrm rot="16556128">
            <a:off x="5626182" y="6317016"/>
            <a:ext cx="691857" cy="864823"/>
          </a:xfrm>
          <a:prstGeom prst="rect">
            <a:avLst/>
          </a:prstGeom>
          <a:noFill/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877118" y="843123"/>
            <a:ext cx="7772400" cy="1080120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ГРАМОТА</a:t>
            </a:r>
            <a:endParaRPr kumimoji="0" lang="ru-RU" sz="8800" b="1" i="0" u="none" strike="noStrike" kern="1200" cap="none" spc="0" normalizeH="0" baseline="0" noProof="0" dirty="0">
              <a:ln w="11430"/>
              <a:solidFill>
                <a:srgbClr val="FFC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DejaVu Serif Condensed" pitchFamily="18" charset="0"/>
              <a:ea typeface="DejaVu Serif Condensed" pitchFamily="18" charset="0"/>
              <a:cs typeface="+mj-cs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805680" y="836712"/>
            <a:ext cx="7772400" cy="1080120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ГРАМОТА</a:t>
            </a:r>
            <a:endParaRPr kumimoji="0" lang="ru-RU" sz="8800" b="1" i="0" u="none" strike="noStrike" kern="1200" cap="none" spc="0" normalizeH="0" baseline="0" noProof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DejaVu Serif Condensed" pitchFamily="18" charset="0"/>
              <a:ea typeface="DejaVu Serif Condensed" pitchFamily="18" charset="0"/>
              <a:cs typeface="+mj-cs"/>
            </a:endParaRPr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648462" y="4852201"/>
            <a:ext cx="8501122" cy="857256"/>
          </a:xfrm>
          <a:prstGeom prst="rect">
            <a:avLst/>
          </a:prstGeom>
        </p:spPr>
        <p:txBody>
          <a:bodyPr vert="horz" lIns="102870" tIns="51435" rIns="102870" bIns="51435" rtlCol="0">
            <a:normAutofit lnSpcReduction="10000"/>
          </a:bodyPr>
          <a:lstStyle/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4800" b="1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  <a:cs typeface="+mj-cs"/>
              </a:rPr>
              <a:t>«На страже Отечества</a:t>
            </a:r>
            <a:r>
              <a:rPr kumimoji="0" lang="ru-RU" sz="52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»</a:t>
            </a:r>
            <a:endParaRPr kumimoji="0" lang="ru-RU" sz="5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467544" y="1923243"/>
            <a:ext cx="8753478" cy="4000528"/>
          </a:xfrm>
          <a:prstGeom prst="rect">
            <a:avLst/>
          </a:prstGeom>
        </p:spPr>
        <p:txBody>
          <a:bodyPr vert="horz" lIns="102870" tIns="51435" rIns="102870" bIns="51435" rtlCol="0">
            <a:normAutofit fontScale="92500" lnSpcReduction="10000"/>
          </a:bodyPr>
          <a:lstStyle/>
          <a:p>
            <a:pPr marL="385763" marR="0" lvl="0" indent="-385763" algn="ctr" defTabSz="10287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  А  Г  Р  А  Ж  Д  А  Е  Т  С  Я</a:t>
            </a:r>
            <a:endParaRPr kumimoji="0" lang="ru-RU" sz="900" b="1" i="0" u="none" strike="noStrike" kern="1200" cap="none" spc="0" normalizeH="0" baseline="0" noProof="0" dirty="0" smtClean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85763" lvl="0" indent="-385763" algn="ctr">
              <a:spcBef>
                <a:spcPct val="20000"/>
              </a:spcBef>
            </a:pPr>
            <a:r>
              <a:rPr lang="ru-RU" sz="3900" b="1" dirty="0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</a:rPr>
              <a:t>Киреев Родион</a:t>
            </a:r>
          </a:p>
          <a:p>
            <a:pPr marL="385763" indent="-385763" algn="ctr">
              <a:spcBef>
                <a:spcPct val="20000"/>
              </a:spcBef>
            </a:pPr>
            <a:r>
              <a:rPr lang="ru-RU" sz="1800" b="1" dirty="0" smtClean="0"/>
              <a:t>МБОУ СОШ № 13, руководитель Аврамова Е.Н.</a:t>
            </a:r>
            <a:endParaRPr lang="en-US" sz="1800" b="1" dirty="0" smtClean="0"/>
          </a:p>
          <a:p>
            <a:pPr marL="385763" marR="0" lvl="0" indent="-385763" algn="ctr" defTabSz="10287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17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9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000" b="1" i="0" u="none" strike="noStrike" kern="1200" cap="none" spc="0" normalizeH="0" baseline="0" noProof="0" dirty="0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за участие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9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 муниципальном  этапе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Республиканского конкурса  детских рисунков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52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«На страже Отечества»</a:t>
            </a:r>
            <a:endParaRPr kumimoji="0" lang="ru-RU" sz="5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452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269" r="11304"/>
          <a:stretch/>
        </p:blipFill>
        <p:spPr bwMode="auto">
          <a:xfrm>
            <a:off x="13734" y="-10326"/>
            <a:ext cx="10427254" cy="7571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05586" y="0"/>
            <a:ext cx="8429684" cy="980729"/>
          </a:xfrm>
          <a:prstGeom prst="rect">
            <a:avLst/>
          </a:prstGeom>
        </p:spPr>
        <p:txBody>
          <a:bodyPr vert="horz" lIns="104289" tIns="52144" rIns="104289" bIns="52144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1600" b="1" dirty="0" smtClean="0">
                <a:solidFill>
                  <a:srgbClr val="002060"/>
                </a:solidFill>
              </a:rPr>
              <a:t>Муниципальное  бюджетное образовательное учреждение дополнительного образования Дворец школьников </a:t>
            </a:r>
            <a:r>
              <a:rPr lang="ru-RU" sz="1600" b="1" dirty="0" err="1" smtClean="0">
                <a:solidFill>
                  <a:srgbClr val="002060"/>
                </a:solidFill>
              </a:rPr>
              <a:t>Бугульминского</a:t>
            </a:r>
            <a:r>
              <a:rPr lang="ru-RU" sz="1600" b="1" dirty="0" smtClean="0">
                <a:solidFill>
                  <a:srgbClr val="002060"/>
                </a:solidFill>
              </a:rPr>
              <a:t> муниципального района Республики Татарстан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862776" y="6503987"/>
            <a:ext cx="7786742" cy="919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52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904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356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808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260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712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3164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6162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Директор МБОУ ДО Дворец школьников                                  О.В. </a:t>
            </a:r>
            <a:r>
              <a:rPr lang="ru-RU" sz="1600" b="1" dirty="0" err="1" smtClean="0">
                <a:solidFill>
                  <a:srgbClr val="002060"/>
                </a:solidFill>
              </a:rPr>
              <a:t>Чумараева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b="1" dirty="0" smtClean="0">
              <a:solidFill>
                <a:srgbClr val="00206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2018   </a:t>
            </a:r>
            <a:r>
              <a:rPr lang="ru-RU" sz="1600" b="1" dirty="0" smtClean="0">
                <a:solidFill>
                  <a:srgbClr val="002060"/>
                </a:solidFill>
              </a:rPr>
              <a:t>год</a:t>
            </a:r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9" name="Рисунок 8" descr="C:\Users\Алина\Desktop\печать ДШ 001_cr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lum bright="-20000" contrast="40000"/>
          </a:blip>
          <a:srcRect/>
          <a:stretch>
            <a:fillRect/>
          </a:stretch>
        </p:blipFill>
        <p:spPr bwMode="auto">
          <a:xfrm rot="20941484">
            <a:off x="4793844" y="5539208"/>
            <a:ext cx="2172970" cy="212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D:\Алина\СРОЧНО\печать и подписи\подписи2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0E4ED"/>
              </a:clrFrom>
              <a:clrTo>
                <a:srgbClr val="E0E4ED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lum bright="-20000" contrast="30000"/>
          </a:blip>
          <a:srcRect l="79536" t="29031" r="5818" b="48367"/>
          <a:stretch>
            <a:fillRect/>
          </a:stretch>
        </p:blipFill>
        <p:spPr bwMode="auto">
          <a:xfrm rot="16556128">
            <a:off x="5626182" y="6317016"/>
            <a:ext cx="691857" cy="864823"/>
          </a:xfrm>
          <a:prstGeom prst="rect">
            <a:avLst/>
          </a:prstGeom>
          <a:noFill/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877118" y="843123"/>
            <a:ext cx="7772400" cy="1080120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ГРАМОТА</a:t>
            </a:r>
            <a:endParaRPr kumimoji="0" lang="ru-RU" sz="8800" b="1" i="0" u="none" strike="noStrike" kern="1200" cap="none" spc="0" normalizeH="0" baseline="0" noProof="0" dirty="0">
              <a:ln w="11430"/>
              <a:solidFill>
                <a:srgbClr val="FFC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DejaVu Serif Condensed" pitchFamily="18" charset="0"/>
              <a:ea typeface="DejaVu Serif Condensed" pitchFamily="18" charset="0"/>
              <a:cs typeface="+mj-cs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805680" y="836712"/>
            <a:ext cx="7772400" cy="1080120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ГРАМОТА</a:t>
            </a:r>
            <a:endParaRPr kumimoji="0" lang="ru-RU" sz="8800" b="1" i="0" u="none" strike="noStrike" kern="1200" cap="none" spc="0" normalizeH="0" baseline="0" noProof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DejaVu Serif Condensed" pitchFamily="18" charset="0"/>
              <a:ea typeface="DejaVu Serif Condensed" pitchFamily="18" charset="0"/>
              <a:cs typeface="+mj-cs"/>
            </a:endParaRPr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648462" y="4852201"/>
            <a:ext cx="8501122" cy="857256"/>
          </a:xfrm>
          <a:prstGeom prst="rect">
            <a:avLst/>
          </a:prstGeom>
        </p:spPr>
        <p:txBody>
          <a:bodyPr vert="horz" lIns="102870" tIns="51435" rIns="102870" bIns="51435" rtlCol="0">
            <a:normAutofit lnSpcReduction="10000"/>
          </a:bodyPr>
          <a:lstStyle/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4800" b="1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  <a:cs typeface="+mj-cs"/>
              </a:rPr>
              <a:t>«На страже Отечества</a:t>
            </a:r>
            <a:r>
              <a:rPr kumimoji="0" lang="ru-RU" sz="52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»</a:t>
            </a:r>
            <a:endParaRPr kumimoji="0" lang="ru-RU" sz="5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467544" y="1923243"/>
            <a:ext cx="8753478" cy="4000528"/>
          </a:xfrm>
          <a:prstGeom prst="rect">
            <a:avLst/>
          </a:prstGeom>
        </p:spPr>
        <p:txBody>
          <a:bodyPr vert="horz" lIns="102870" tIns="51435" rIns="102870" bIns="51435" rtlCol="0">
            <a:normAutofit fontScale="92500" lnSpcReduction="10000"/>
          </a:bodyPr>
          <a:lstStyle/>
          <a:p>
            <a:pPr marL="385763" marR="0" lvl="0" indent="-385763" algn="ctr" defTabSz="10287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  А  Г  Р  А  Ж  Д  А  Е  Т  С  Я</a:t>
            </a:r>
            <a:endParaRPr kumimoji="0" lang="ru-RU" sz="900" b="1" i="0" u="none" strike="noStrike" kern="1200" cap="none" spc="0" normalizeH="0" baseline="0" noProof="0" dirty="0" smtClean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85763" lvl="0" indent="-385763" algn="ctr">
              <a:spcBef>
                <a:spcPct val="20000"/>
              </a:spcBef>
            </a:pPr>
            <a:r>
              <a:rPr lang="ru-RU" sz="3900" b="1" dirty="0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</a:rPr>
              <a:t>Абдурахманова Азалия</a:t>
            </a:r>
          </a:p>
          <a:p>
            <a:pPr marL="385763" indent="-385763" algn="ctr">
              <a:spcBef>
                <a:spcPct val="20000"/>
              </a:spcBef>
            </a:pPr>
            <a:r>
              <a:rPr lang="ru-RU" sz="1800" b="1" dirty="0" smtClean="0"/>
              <a:t>МБОУ </a:t>
            </a:r>
            <a:r>
              <a:rPr lang="ru-RU" sz="1800" b="1" dirty="0" err="1" smtClean="0"/>
              <a:t>Вязовская</a:t>
            </a:r>
            <a:r>
              <a:rPr lang="ru-RU" sz="1800" b="1" dirty="0" smtClean="0"/>
              <a:t> НШДС, руководитель Шипилова Т.Н</a:t>
            </a:r>
            <a:r>
              <a:rPr lang="ru-RU" sz="1800" b="1" dirty="0" smtClean="0"/>
              <a:t>.</a:t>
            </a:r>
            <a:endParaRPr lang="en-US" sz="1800" b="1" dirty="0" smtClean="0"/>
          </a:p>
          <a:p>
            <a:pPr marL="385763" marR="0" lvl="0" indent="-385763" algn="ctr" defTabSz="10287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17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9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000" b="1" i="0" u="none" strike="noStrike" kern="1200" cap="none" spc="0" normalizeH="0" baseline="0" noProof="0" dirty="0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за участие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9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 муниципальном  этапе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Республиканского конкурса  детских рисунков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52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«На страже Отечества»</a:t>
            </a:r>
            <a:endParaRPr kumimoji="0" lang="ru-RU" sz="5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452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269" r="11304"/>
          <a:stretch/>
        </p:blipFill>
        <p:spPr bwMode="auto">
          <a:xfrm>
            <a:off x="13734" y="-10326"/>
            <a:ext cx="10427254" cy="7571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05586" y="0"/>
            <a:ext cx="8429684" cy="980729"/>
          </a:xfrm>
          <a:prstGeom prst="rect">
            <a:avLst/>
          </a:prstGeom>
        </p:spPr>
        <p:txBody>
          <a:bodyPr vert="horz" lIns="104289" tIns="52144" rIns="104289" bIns="52144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1600" b="1" dirty="0" smtClean="0">
                <a:solidFill>
                  <a:srgbClr val="002060"/>
                </a:solidFill>
              </a:rPr>
              <a:t>Муниципальное  бюджетное образовательное учреждение дополнительного образования Дворец школьников </a:t>
            </a:r>
            <a:r>
              <a:rPr lang="ru-RU" sz="1600" b="1" dirty="0" err="1" smtClean="0">
                <a:solidFill>
                  <a:srgbClr val="002060"/>
                </a:solidFill>
              </a:rPr>
              <a:t>Бугульминского</a:t>
            </a:r>
            <a:r>
              <a:rPr lang="ru-RU" sz="1600" b="1" dirty="0" smtClean="0">
                <a:solidFill>
                  <a:srgbClr val="002060"/>
                </a:solidFill>
              </a:rPr>
              <a:t> муниципального района Республики Татарстан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862776" y="6503987"/>
            <a:ext cx="7786742" cy="919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52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904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356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808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260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712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3164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6162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Директор МБОУ ДО Дворец школьников                                  О.В. </a:t>
            </a:r>
            <a:r>
              <a:rPr lang="ru-RU" sz="1600" b="1" dirty="0" err="1" smtClean="0">
                <a:solidFill>
                  <a:srgbClr val="002060"/>
                </a:solidFill>
              </a:rPr>
              <a:t>Чумараева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b="1" dirty="0" smtClean="0">
              <a:solidFill>
                <a:srgbClr val="00206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2018   </a:t>
            </a:r>
            <a:r>
              <a:rPr lang="ru-RU" sz="1600" b="1" dirty="0" smtClean="0">
                <a:solidFill>
                  <a:srgbClr val="002060"/>
                </a:solidFill>
              </a:rPr>
              <a:t>год</a:t>
            </a:r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9" name="Рисунок 8" descr="C:\Users\Алина\Desktop\печать ДШ 001_cr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lum bright="-20000" contrast="40000"/>
          </a:blip>
          <a:srcRect/>
          <a:stretch>
            <a:fillRect/>
          </a:stretch>
        </p:blipFill>
        <p:spPr bwMode="auto">
          <a:xfrm rot="20941484">
            <a:off x="4793844" y="5539208"/>
            <a:ext cx="2172970" cy="212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D:\Алина\СРОЧНО\печать и подписи\подписи2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0E4ED"/>
              </a:clrFrom>
              <a:clrTo>
                <a:srgbClr val="E0E4ED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lum bright="-20000" contrast="30000"/>
          </a:blip>
          <a:srcRect l="79536" t="29031" r="5818" b="48367"/>
          <a:stretch>
            <a:fillRect/>
          </a:stretch>
        </p:blipFill>
        <p:spPr bwMode="auto">
          <a:xfrm rot="16556128">
            <a:off x="5626182" y="6317016"/>
            <a:ext cx="691857" cy="864823"/>
          </a:xfrm>
          <a:prstGeom prst="rect">
            <a:avLst/>
          </a:prstGeom>
          <a:noFill/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877118" y="843123"/>
            <a:ext cx="7772400" cy="1080120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ГРАМОТА</a:t>
            </a:r>
            <a:endParaRPr kumimoji="0" lang="ru-RU" sz="8800" b="1" i="0" u="none" strike="noStrike" kern="1200" cap="none" spc="0" normalizeH="0" baseline="0" noProof="0" dirty="0">
              <a:ln w="11430"/>
              <a:solidFill>
                <a:srgbClr val="FFC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DejaVu Serif Condensed" pitchFamily="18" charset="0"/>
              <a:ea typeface="DejaVu Serif Condensed" pitchFamily="18" charset="0"/>
              <a:cs typeface="+mj-cs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805680" y="836712"/>
            <a:ext cx="7772400" cy="1080120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ГРАМОТА</a:t>
            </a:r>
            <a:endParaRPr kumimoji="0" lang="ru-RU" sz="8800" b="1" i="0" u="none" strike="noStrike" kern="1200" cap="none" spc="0" normalizeH="0" baseline="0" noProof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DejaVu Serif Condensed" pitchFamily="18" charset="0"/>
              <a:ea typeface="DejaVu Serif Condensed" pitchFamily="18" charset="0"/>
              <a:cs typeface="+mj-cs"/>
            </a:endParaRPr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648462" y="4852201"/>
            <a:ext cx="8501122" cy="857256"/>
          </a:xfrm>
          <a:prstGeom prst="rect">
            <a:avLst/>
          </a:prstGeom>
        </p:spPr>
        <p:txBody>
          <a:bodyPr vert="horz" lIns="102870" tIns="51435" rIns="102870" bIns="51435" rtlCol="0">
            <a:normAutofit lnSpcReduction="10000"/>
          </a:bodyPr>
          <a:lstStyle/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4800" b="1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  <a:cs typeface="+mj-cs"/>
              </a:rPr>
              <a:t>«На страже Отечества</a:t>
            </a:r>
            <a:r>
              <a:rPr kumimoji="0" lang="ru-RU" sz="52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»</a:t>
            </a:r>
            <a:endParaRPr kumimoji="0" lang="ru-RU" sz="5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467544" y="1923243"/>
            <a:ext cx="8753478" cy="4000528"/>
          </a:xfrm>
          <a:prstGeom prst="rect">
            <a:avLst/>
          </a:prstGeom>
        </p:spPr>
        <p:txBody>
          <a:bodyPr vert="horz" lIns="102870" tIns="51435" rIns="102870" bIns="51435" rtlCol="0">
            <a:normAutofit fontScale="92500" lnSpcReduction="10000"/>
          </a:bodyPr>
          <a:lstStyle/>
          <a:p>
            <a:pPr marL="385763" marR="0" lvl="0" indent="-385763" algn="ctr" defTabSz="10287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  А  Г  Р  А  Ж  Д  А  Е  Т  С  Я</a:t>
            </a:r>
            <a:endParaRPr kumimoji="0" lang="ru-RU" sz="900" b="1" i="0" u="none" strike="noStrike" kern="1200" cap="none" spc="0" normalizeH="0" baseline="0" noProof="0" dirty="0" smtClean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85763" lvl="0" indent="-385763" algn="ctr">
              <a:spcBef>
                <a:spcPct val="20000"/>
              </a:spcBef>
            </a:pPr>
            <a:r>
              <a:rPr lang="ru-RU" sz="3900" b="1" dirty="0" err="1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</a:rPr>
              <a:t>Валиуллины</a:t>
            </a:r>
            <a:r>
              <a:rPr lang="ru-RU" sz="3900" b="1" dirty="0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</a:rPr>
              <a:t> Тимур и Маргарита</a:t>
            </a:r>
          </a:p>
          <a:p>
            <a:pPr marL="385763" indent="-385763" algn="ctr">
              <a:spcBef>
                <a:spcPct val="20000"/>
              </a:spcBef>
            </a:pPr>
            <a:r>
              <a:rPr lang="ru-RU" sz="1800" b="1" dirty="0" smtClean="0"/>
              <a:t>МБОУ </a:t>
            </a:r>
            <a:r>
              <a:rPr lang="ru-RU" sz="1800" b="1" dirty="0" err="1" smtClean="0"/>
              <a:t>Вязовская</a:t>
            </a:r>
            <a:r>
              <a:rPr lang="ru-RU" sz="1800" b="1" dirty="0" smtClean="0"/>
              <a:t> НШДС, руководитель Шипилова Т.Н</a:t>
            </a:r>
            <a:r>
              <a:rPr lang="ru-RU" sz="1800" b="1" dirty="0" smtClean="0"/>
              <a:t>.</a:t>
            </a:r>
            <a:endParaRPr lang="en-US" sz="1800" b="1" dirty="0" smtClean="0"/>
          </a:p>
          <a:p>
            <a:pPr marL="385763" marR="0" lvl="0" indent="-385763" algn="ctr" defTabSz="10287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17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9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000" b="1" i="0" u="none" strike="noStrike" kern="1200" cap="none" spc="0" normalizeH="0" baseline="0" noProof="0" dirty="0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за участие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9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 муниципальном  этапе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Республиканского конкурса  детских рисунков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52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«На страже Отечества»</a:t>
            </a:r>
            <a:endParaRPr kumimoji="0" lang="ru-RU" sz="5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452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269" r="11304"/>
          <a:stretch/>
        </p:blipFill>
        <p:spPr bwMode="auto">
          <a:xfrm>
            <a:off x="13734" y="-10326"/>
            <a:ext cx="10427254" cy="7571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05586" y="0"/>
            <a:ext cx="8429684" cy="980729"/>
          </a:xfrm>
          <a:prstGeom prst="rect">
            <a:avLst/>
          </a:prstGeom>
        </p:spPr>
        <p:txBody>
          <a:bodyPr vert="horz" lIns="104289" tIns="52144" rIns="104289" bIns="52144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1600" b="1" dirty="0" smtClean="0">
                <a:solidFill>
                  <a:srgbClr val="002060"/>
                </a:solidFill>
              </a:rPr>
              <a:t>Муниципальное  бюджетное образовательное учреждение дополнительного образования Дворец школьников </a:t>
            </a:r>
            <a:r>
              <a:rPr lang="ru-RU" sz="1600" b="1" dirty="0" err="1" smtClean="0">
                <a:solidFill>
                  <a:srgbClr val="002060"/>
                </a:solidFill>
              </a:rPr>
              <a:t>Бугульминского</a:t>
            </a:r>
            <a:r>
              <a:rPr lang="ru-RU" sz="1600" b="1" dirty="0" smtClean="0">
                <a:solidFill>
                  <a:srgbClr val="002060"/>
                </a:solidFill>
              </a:rPr>
              <a:t> муниципального района Республики Татарстан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862776" y="6503987"/>
            <a:ext cx="7786742" cy="919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52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904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356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808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260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712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3164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6162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Директор МБОУ ДО Дворец школьников                                  О.В. </a:t>
            </a:r>
            <a:r>
              <a:rPr lang="ru-RU" sz="1600" b="1" dirty="0" err="1" smtClean="0">
                <a:solidFill>
                  <a:srgbClr val="002060"/>
                </a:solidFill>
              </a:rPr>
              <a:t>Чумараева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b="1" dirty="0" smtClean="0">
              <a:solidFill>
                <a:srgbClr val="00206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2018   </a:t>
            </a:r>
            <a:r>
              <a:rPr lang="ru-RU" sz="1600" b="1" dirty="0" smtClean="0">
                <a:solidFill>
                  <a:srgbClr val="002060"/>
                </a:solidFill>
              </a:rPr>
              <a:t>год</a:t>
            </a:r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9" name="Рисунок 8" descr="C:\Users\Алина\Desktop\печать ДШ 001_cr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lum bright="-20000" contrast="40000"/>
          </a:blip>
          <a:srcRect/>
          <a:stretch>
            <a:fillRect/>
          </a:stretch>
        </p:blipFill>
        <p:spPr bwMode="auto">
          <a:xfrm rot="20941484">
            <a:off x="4793844" y="5539208"/>
            <a:ext cx="2172970" cy="212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D:\Алина\СРОЧНО\печать и подписи\подписи2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0E4ED"/>
              </a:clrFrom>
              <a:clrTo>
                <a:srgbClr val="E0E4ED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lum bright="-20000" contrast="30000"/>
          </a:blip>
          <a:srcRect l="79536" t="29031" r="5818" b="48367"/>
          <a:stretch>
            <a:fillRect/>
          </a:stretch>
        </p:blipFill>
        <p:spPr bwMode="auto">
          <a:xfrm rot="16556128">
            <a:off x="5626182" y="6317016"/>
            <a:ext cx="691857" cy="864823"/>
          </a:xfrm>
          <a:prstGeom prst="rect">
            <a:avLst/>
          </a:prstGeom>
          <a:noFill/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877118" y="843123"/>
            <a:ext cx="7772400" cy="1080120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Д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И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П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Л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О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М</a:t>
            </a:r>
            <a:endParaRPr kumimoji="0" lang="ru-RU" sz="8800" b="1" i="0" u="none" strike="noStrike" kern="1200" cap="none" spc="0" normalizeH="0" baseline="0" noProof="0" dirty="0">
              <a:ln w="11430"/>
              <a:solidFill>
                <a:srgbClr val="FFC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DejaVu Serif Condensed" pitchFamily="18" charset="0"/>
              <a:ea typeface="DejaVu Serif Condensed" pitchFamily="18" charset="0"/>
              <a:cs typeface="+mj-cs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805680" y="836712"/>
            <a:ext cx="7772400" cy="1080120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Д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И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П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Л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О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М</a:t>
            </a:r>
            <a:endParaRPr kumimoji="0" lang="ru-RU" sz="8800" b="1" i="0" u="none" strike="noStrike" kern="1200" cap="none" spc="0" normalizeH="0" baseline="0" noProof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DejaVu Serif Condensed" pitchFamily="18" charset="0"/>
              <a:ea typeface="DejaVu Serif Condensed" pitchFamily="18" charset="0"/>
              <a:cs typeface="+mj-cs"/>
            </a:endParaRPr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648462" y="4852201"/>
            <a:ext cx="8501122" cy="857256"/>
          </a:xfrm>
          <a:prstGeom prst="rect">
            <a:avLst/>
          </a:prstGeom>
        </p:spPr>
        <p:txBody>
          <a:bodyPr vert="horz" lIns="102870" tIns="51435" rIns="102870" bIns="51435" rtlCol="0">
            <a:normAutofit lnSpcReduction="10000"/>
          </a:bodyPr>
          <a:lstStyle/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4800" b="1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  <a:cs typeface="+mj-cs"/>
              </a:rPr>
              <a:t>«На страже Отечества</a:t>
            </a:r>
            <a:r>
              <a:rPr kumimoji="0" lang="ru-RU" sz="52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»</a:t>
            </a:r>
            <a:endParaRPr kumimoji="0" lang="ru-RU" sz="5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467544" y="1923243"/>
            <a:ext cx="8753478" cy="4000528"/>
          </a:xfrm>
          <a:prstGeom prst="rect">
            <a:avLst/>
          </a:prstGeom>
        </p:spPr>
        <p:txBody>
          <a:bodyPr vert="horz" lIns="102870" tIns="51435" rIns="102870" bIns="51435" rtlCol="0">
            <a:normAutofit fontScale="92500" lnSpcReduction="10000"/>
          </a:bodyPr>
          <a:lstStyle/>
          <a:p>
            <a:pPr marL="385763" marR="0" lvl="0" indent="-385763" algn="ctr" defTabSz="10287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  А  Г  Р  А  Ж  Д  А  Е  Т  С  Я</a:t>
            </a:r>
            <a:endParaRPr kumimoji="0" lang="ru-RU" sz="900" b="1" i="0" u="none" strike="noStrike" kern="1200" cap="none" spc="0" normalizeH="0" baseline="0" noProof="0" dirty="0" smtClean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85763" lvl="0" indent="-385763" algn="ctr">
              <a:spcBef>
                <a:spcPct val="20000"/>
              </a:spcBef>
            </a:pPr>
            <a:r>
              <a:rPr lang="ru-RU" sz="3900" b="1" dirty="0" err="1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  <a:cs typeface="+mj-cs"/>
              </a:rPr>
              <a:t>Мингалиев</a:t>
            </a:r>
            <a:r>
              <a:rPr lang="ru-RU" sz="3900" b="1" dirty="0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  <a:cs typeface="+mj-cs"/>
              </a:rPr>
              <a:t> Раиль</a:t>
            </a:r>
          </a:p>
          <a:p>
            <a:pPr marL="385763" indent="-385763" algn="ctr">
              <a:spcBef>
                <a:spcPct val="20000"/>
              </a:spcBef>
            </a:pPr>
            <a:r>
              <a:rPr lang="ru-RU" sz="1800" b="1" dirty="0" smtClean="0"/>
              <a:t>МБОУ ДО Дворец школьников, руководитель </a:t>
            </a:r>
            <a:r>
              <a:rPr lang="ru-RU" sz="1800" b="1" dirty="0" err="1" smtClean="0"/>
              <a:t>Поплевко</a:t>
            </a:r>
            <a:r>
              <a:rPr lang="ru-RU" sz="1800" b="1" dirty="0" smtClean="0"/>
              <a:t> И.А., </a:t>
            </a:r>
            <a:r>
              <a:rPr lang="ru-RU" sz="1800" b="1" dirty="0" err="1" smtClean="0"/>
              <a:t>Заляева</a:t>
            </a:r>
            <a:r>
              <a:rPr lang="ru-RU" sz="1800" b="1" dirty="0" smtClean="0"/>
              <a:t> Р.Н.</a:t>
            </a:r>
            <a:endParaRPr lang="en-US" sz="1800" b="1" dirty="0" smtClean="0"/>
          </a:p>
          <a:p>
            <a:pPr marL="385763" marR="0" lvl="0" indent="-385763" algn="ctr" defTabSz="10287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7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возрастная категория 7 – 10 лет</a:t>
            </a:r>
            <a:endParaRPr kumimoji="0" lang="ru-RU" sz="2000" b="1" i="0" u="none" strike="noStrike" kern="1200" cap="none" spc="0" normalizeH="0" baseline="0" noProof="0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9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000" b="1" i="0" u="none" strike="noStrike" kern="1200" cap="none" spc="0" normalizeH="0" baseline="0" noProof="0" dirty="0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3 место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9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 муниципальном  этапе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Республиканского конкурса  детских рисунков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52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«На страже Отечества»</a:t>
            </a:r>
            <a:endParaRPr kumimoji="0" lang="ru-RU" sz="5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452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269" r="11304"/>
          <a:stretch/>
        </p:blipFill>
        <p:spPr bwMode="auto">
          <a:xfrm>
            <a:off x="13734" y="-10326"/>
            <a:ext cx="10427254" cy="7571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05586" y="0"/>
            <a:ext cx="8429684" cy="980729"/>
          </a:xfrm>
          <a:prstGeom prst="rect">
            <a:avLst/>
          </a:prstGeom>
        </p:spPr>
        <p:txBody>
          <a:bodyPr vert="horz" lIns="104289" tIns="52144" rIns="104289" bIns="52144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1600" b="1" dirty="0" smtClean="0">
                <a:solidFill>
                  <a:srgbClr val="002060"/>
                </a:solidFill>
              </a:rPr>
              <a:t>Муниципальное  бюджетное образовательное учреждение дополнительного образования Дворец школьников </a:t>
            </a:r>
            <a:r>
              <a:rPr lang="ru-RU" sz="1600" b="1" dirty="0" err="1" smtClean="0">
                <a:solidFill>
                  <a:srgbClr val="002060"/>
                </a:solidFill>
              </a:rPr>
              <a:t>Бугульминского</a:t>
            </a:r>
            <a:r>
              <a:rPr lang="ru-RU" sz="1600" b="1" dirty="0" smtClean="0">
                <a:solidFill>
                  <a:srgbClr val="002060"/>
                </a:solidFill>
              </a:rPr>
              <a:t> муниципального района Республики Татарстан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862776" y="6503987"/>
            <a:ext cx="7786742" cy="919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52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904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356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808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260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712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3164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6162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Директор МБОУ ДО Дворец школьников                                  О.В. </a:t>
            </a:r>
            <a:r>
              <a:rPr lang="ru-RU" sz="1600" b="1" dirty="0" err="1" smtClean="0">
                <a:solidFill>
                  <a:srgbClr val="002060"/>
                </a:solidFill>
              </a:rPr>
              <a:t>Чумараева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b="1" dirty="0" smtClean="0">
              <a:solidFill>
                <a:srgbClr val="00206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2018   </a:t>
            </a:r>
            <a:r>
              <a:rPr lang="ru-RU" sz="1600" b="1" dirty="0" smtClean="0">
                <a:solidFill>
                  <a:srgbClr val="002060"/>
                </a:solidFill>
              </a:rPr>
              <a:t>год</a:t>
            </a:r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9" name="Рисунок 8" descr="C:\Users\Алина\Desktop\печать ДШ 001_cr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lum bright="-20000" contrast="40000"/>
          </a:blip>
          <a:srcRect/>
          <a:stretch>
            <a:fillRect/>
          </a:stretch>
        </p:blipFill>
        <p:spPr bwMode="auto">
          <a:xfrm rot="20941484">
            <a:off x="4793844" y="5539208"/>
            <a:ext cx="2172970" cy="212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D:\Алина\СРОЧНО\печать и подписи\подписи2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0E4ED"/>
              </a:clrFrom>
              <a:clrTo>
                <a:srgbClr val="E0E4ED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lum bright="-20000" contrast="30000"/>
          </a:blip>
          <a:srcRect l="79536" t="29031" r="5818" b="48367"/>
          <a:stretch>
            <a:fillRect/>
          </a:stretch>
        </p:blipFill>
        <p:spPr bwMode="auto">
          <a:xfrm rot="16556128">
            <a:off x="5626182" y="6317016"/>
            <a:ext cx="691857" cy="864823"/>
          </a:xfrm>
          <a:prstGeom prst="rect">
            <a:avLst/>
          </a:prstGeom>
          <a:noFill/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877118" y="843123"/>
            <a:ext cx="7772400" cy="1080120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Д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И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П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Л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О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М</a:t>
            </a:r>
            <a:endParaRPr kumimoji="0" lang="ru-RU" sz="8800" b="1" i="0" u="none" strike="noStrike" kern="1200" cap="none" spc="0" normalizeH="0" baseline="0" noProof="0" dirty="0">
              <a:ln w="11430"/>
              <a:solidFill>
                <a:srgbClr val="FFC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DejaVu Serif Condensed" pitchFamily="18" charset="0"/>
              <a:ea typeface="DejaVu Serif Condensed" pitchFamily="18" charset="0"/>
              <a:cs typeface="+mj-cs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805680" y="836712"/>
            <a:ext cx="7772400" cy="1080120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Д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И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П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Л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О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М</a:t>
            </a:r>
            <a:endParaRPr kumimoji="0" lang="ru-RU" sz="8800" b="1" i="0" u="none" strike="noStrike" kern="1200" cap="none" spc="0" normalizeH="0" baseline="0" noProof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DejaVu Serif Condensed" pitchFamily="18" charset="0"/>
              <a:ea typeface="DejaVu Serif Condensed" pitchFamily="18" charset="0"/>
              <a:cs typeface="+mj-cs"/>
            </a:endParaRPr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648462" y="4852201"/>
            <a:ext cx="8501122" cy="857256"/>
          </a:xfrm>
          <a:prstGeom prst="rect">
            <a:avLst/>
          </a:prstGeom>
        </p:spPr>
        <p:txBody>
          <a:bodyPr vert="horz" lIns="102870" tIns="51435" rIns="102870" bIns="51435" rtlCol="0">
            <a:normAutofit lnSpcReduction="10000"/>
          </a:bodyPr>
          <a:lstStyle/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4800" b="1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  <a:cs typeface="+mj-cs"/>
              </a:rPr>
              <a:t>«На страже Отечества</a:t>
            </a:r>
            <a:r>
              <a:rPr kumimoji="0" lang="ru-RU" sz="52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»</a:t>
            </a:r>
            <a:endParaRPr kumimoji="0" lang="ru-RU" sz="5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467544" y="1923243"/>
            <a:ext cx="8753478" cy="4000528"/>
          </a:xfrm>
          <a:prstGeom prst="rect">
            <a:avLst/>
          </a:prstGeom>
        </p:spPr>
        <p:txBody>
          <a:bodyPr vert="horz" lIns="102870" tIns="51435" rIns="102870" bIns="51435" rtlCol="0">
            <a:normAutofit fontScale="92500" lnSpcReduction="10000"/>
          </a:bodyPr>
          <a:lstStyle/>
          <a:p>
            <a:pPr marL="385763" marR="0" lvl="0" indent="-385763" algn="ctr" defTabSz="10287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  А  Г  Р  А  Ж  Д  А  Е  Т  С  Я</a:t>
            </a:r>
            <a:endParaRPr kumimoji="0" lang="ru-RU" sz="900" b="1" i="0" u="none" strike="noStrike" kern="1200" cap="none" spc="0" normalizeH="0" baseline="0" noProof="0" dirty="0" smtClean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85763" lvl="0" indent="-385763" algn="ctr">
              <a:spcBef>
                <a:spcPct val="20000"/>
              </a:spcBef>
            </a:pPr>
            <a:r>
              <a:rPr lang="ru-RU" sz="3900" b="1" dirty="0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  <a:cs typeface="+mj-cs"/>
              </a:rPr>
              <a:t>Давыдова Анна</a:t>
            </a:r>
          </a:p>
          <a:p>
            <a:pPr marL="385763" indent="-385763" algn="ctr">
              <a:spcBef>
                <a:spcPct val="20000"/>
              </a:spcBef>
            </a:pPr>
            <a:r>
              <a:rPr lang="ru-RU" sz="1800" b="1" dirty="0" smtClean="0"/>
              <a:t>МБОУ СОШ № 6, руководитель </a:t>
            </a:r>
            <a:r>
              <a:rPr lang="ru-RU" sz="1800" b="1" dirty="0" err="1" smtClean="0"/>
              <a:t>Часовская</a:t>
            </a:r>
            <a:r>
              <a:rPr lang="ru-RU" sz="1800" b="1" dirty="0" smtClean="0"/>
              <a:t> Н.Б. </a:t>
            </a:r>
            <a:endParaRPr lang="en-US" sz="1800" b="1" dirty="0" smtClean="0"/>
          </a:p>
          <a:p>
            <a:pPr marL="385763" marR="0" lvl="0" indent="-385763" algn="ctr" defTabSz="10287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7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возрастная категория 11 – 13 лет</a:t>
            </a:r>
            <a:endParaRPr kumimoji="0" lang="ru-RU" sz="2000" b="1" i="0" u="none" strike="noStrike" kern="1200" cap="none" spc="0" normalizeH="0" baseline="0" noProof="0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9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000" b="1" i="0" u="none" strike="noStrike" kern="1200" cap="none" spc="0" normalizeH="0" baseline="0" noProof="0" dirty="0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1 место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9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 муниципальном  этапе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Республиканского конкурса  детских рисунков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52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«На страже Отечества»</a:t>
            </a:r>
            <a:endParaRPr kumimoji="0" lang="ru-RU" sz="5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452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269" r="11304"/>
          <a:stretch/>
        </p:blipFill>
        <p:spPr bwMode="auto">
          <a:xfrm>
            <a:off x="13734" y="-10326"/>
            <a:ext cx="10427254" cy="7571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05586" y="0"/>
            <a:ext cx="8429684" cy="980729"/>
          </a:xfrm>
          <a:prstGeom prst="rect">
            <a:avLst/>
          </a:prstGeom>
        </p:spPr>
        <p:txBody>
          <a:bodyPr vert="horz" lIns="104289" tIns="52144" rIns="104289" bIns="52144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1600" b="1" dirty="0" smtClean="0">
                <a:solidFill>
                  <a:srgbClr val="002060"/>
                </a:solidFill>
              </a:rPr>
              <a:t>Муниципальное  бюджетное образовательное учреждение дополнительного образования Дворец школьников </a:t>
            </a:r>
            <a:r>
              <a:rPr lang="ru-RU" sz="1600" b="1" dirty="0" err="1" smtClean="0">
                <a:solidFill>
                  <a:srgbClr val="002060"/>
                </a:solidFill>
              </a:rPr>
              <a:t>Бугульминского</a:t>
            </a:r>
            <a:r>
              <a:rPr lang="ru-RU" sz="1600" b="1" dirty="0" smtClean="0">
                <a:solidFill>
                  <a:srgbClr val="002060"/>
                </a:solidFill>
              </a:rPr>
              <a:t> муниципального района Республики Татарстан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862776" y="6503987"/>
            <a:ext cx="7786742" cy="919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52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904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356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808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260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712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3164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6162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Директор МБОУ ДО Дворец школьников                                  О.В. </a:t>
            </a:r>
            <a:r>
              <a:rPr lang="ru-RU" sz="1600" b="1" dirty="0" err="1" smtClean="0">
                <a:solidFill>
                  <a:srgbClr val="002060"/>
                </a:solidFill>
              </a:rPr>
              <a:t>Чумараева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b="1" dirty="0" smtClean="0">
              <a:solidFill>
                <a:srgbClr val="00206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2018   </a:t>
            </a:r>
            <a:r>
              <a:rPr lang="ru-RU" sz="1600" b="1" dirty="0" smtClean="0">
                <a:solidFill>
                  <a:srgbClr val="002060"/>
                </a:solidFill>
              </a:rPr>
              <a:t>год</a:t>
            </a:r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9" name="Рисунок 8" descr="C:\Users\Алина\Desktop\печать ДШ 001_cr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lum bright="-20000" contrast="40000"/>
          </a:blip>
          <a:srcRect/>
          <a:stretch>
            <a:fillRect/>
          </a:stretch>
        </p:blipFill>
        <p:spPr bwMode="auto">
          <a:xfrm rot="20941484">
            <a:off x="4793844" y="5539208"/>
            <a:ext cx="2172970" cy="212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D:\Алина\СРОЧНО\печать и подписи\подписи2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0E4ED"/>
              </a:clrFrom>
              <a:clrTo>
                <a:srgbClr val="E0E4ED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lum bright="-20000" contrast="30000"/>
          </a:blip>
          <a:srcRect l="79536" t="29031" r="5818" b="48367"/>
          <a:stretch>
            <a:fillRect/>
          </a:stretch>
        </p:blipFill>
        <p:spPr bwMode="auto">
          <a:xfrm rot="16556128">
            <a:off x="5626182" y="6317016"/>
            <a:ext cx="691857" cy="864823"/>
          </a:xfrm>
          <a:prstGeom prst="rect">
            <a:avLst/>
          </a:prstGeom>
          <a:noFill/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877118" y="843123"/>
            <a:ext cx="7772400" cy="1080120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Д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И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П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Л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О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М</a:t>
            </a:r>
            <a:endParaRPr kumimoji="0" lang="ru-RU" sz="8800" b="1" i="0" u="none" strike="noStrike" kern="1200" cap="none" spc="0" normalizeH="0" baseline="0" noProof="0" dirty="0">
              <a:ln w="11430"/>
              <a:solidFill>
                <a:srgbClr val="FFC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DejaVu Serif Condensed" pitchFamily="18" charset="0"/>
              <a:ea typeface="DejaVu Serif Condensed" pitchFamily="18" charset="0"/>
              <a:cs typeface="+mj-cs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805680" y="836712"/>
            <a:ext cx="7772400" cy="1080120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Д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И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П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Л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О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М</a:t>
            </a:r>
            <a:endParaRPr kumimoji="0" lang="ru-RU" sz="8800" b="1" i="0" u="none" strike="noStrike" kern="1200" cap="none" spc="0" normalizeH="0" baseline="0" noProof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DejaVu Serif Condensed" pitchFamily="18" charset="0"/>
              <a:ea typeface="DejaVu Serif Condensed" pitchFamily="18" charset="0"/>
              <a:cs typeface="+mj-cs"/>
            </a:endParaRPr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648462" y="4852201"/>
            <a:ext cx="8501122" cy="857256"/>
          </a:xfrm>
          <a:prstGeom prst="rect">
            <a:avLst/>
          </a:prstGeom>
        </p:spPr>
        <p:txBody>
          <a:bodyPr vert="horz" lIns="102870" tIns="51435" rIns="102870" bIns="51435" rtlCol="0">
            <a:normAutofit lnSpcReduction="10000"/>
          </a:bodyPr>
          <a:lstStyle/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4800" b="1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  <a:cs typeface="+mj-cs"/>
              </a:rPr>
              <a:t>«На страже Отечества</a:t>
            </a:r>
            <a:r>
              <a:rPr kumimoji="0" lang="ru-RU" sz="52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»</a:t>
            </a:r>
            <a:endParaRPr kumimoji="0" lang="ru-RU" sz="5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467544" y="1923243"/>
            <a:ext cx="8753478" cy="4000528"/>
          </a:xfrm>
          <a:prstGeom prst="rect">
            <a:avLst/>
          </a:prstGeom>
        </p:spPr>
        <p:txBody>
          <a:bodyPr vert="horz" lIns="102870" tIns="51435" rIns="102870" bIns="51435" rtlCol="0">
            <a:normAutofit fontScale="92500" lnSpcReduction="10000"/>
          </a:bodyPr>
          <a:lstStyle/>
          <a:p>
            <a:pPr marL="385763" marR="0" lvl="0" indent="-385763" algn="ctr" defTabSz="10287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  А  Г  Р  А  Ж  Д  А  Е  Т  С  Я</a:t>
            </a:r>
            <a:endParaRPr kumimoji="0" lang="ru-RU" sz="900" b="1" i="0" u="none" strike="noStrike" kern="1200" cap="none" spc="0" normalizeH="0" baseline="0" noProof="0" dirty="0" smtClean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85763" lvl="0" indent="-385763" algn="ctr">
              <a:spcBef>
                <a:spcPct val="20000"/>
              </a:spcBef>
            </a:pPr>
            <a:r>
              <a:rPr lang="ru-RU" sz="3900" b="1" dirty="0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  <a:cs typeface="+mj-cs"/>
              </a:rPr>
              <a:t>Бондаренко Софья</a:t>
            </a:r>
          </a:p>
          <a:p>
            <a:pPr marL="385763" indent="-385763" algn="ctr">
              <a:spcBef>
                <a:spcPct val="20000"/>
              </a:spcBef>
            </a:pPr>
            <a:r>
              <a:rPr lang="ru-RU" sz="1800" b="1" dirty="0" smtClean="0"/>
              <a:t>МБОУ СОШ № 6, руководитель </a:t>
            </a:r>
            <a:r>
              <a:rPr lang="ru-RU" sz="1800" b="1" dirty="0" err="1" smtClean="0"/>
              <a:t>Часовская</a:t>
            </a:r>
            <a:r>
              <a:rPr lang="ru-RU" sz="1800" b="1" dirty="0" smtClean="0"/>
              <a:t> Н.Б. </a:t>
            </a:r>
            <a:endParaRPr lang="en-US" sz="1800" b="1" dirty="0" smtClean="0"/>
          </a:p>
          <a:p>
            <a:pPr marL="385763" marR="0" lvl="0" indent="-385763" algn="ctr" defTabSz="10287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7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возрастная категория 11 – 13 лет</a:t>
            </a:r>
            <a:endParaRPr kumimoji="0" lang="ru-RU" sz="2000" b="1" i="0" u="none" strike="noStrike" kern="1200" cap="none" spc="0" normalizeH="0" baseline="0" noProof="0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9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000" b="1" i="0" u="none" strike="noStrike" kern="1200" cap="none" spc="0" normalizeH="0" baseline="0" noProof="0" dirty="0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2 место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9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 муниципальном  этапе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Республиканского конкурса  детских рисунков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52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«На страже Отечества»</a:t>
            </a:r>
            <a:endParaRPr kumimoji="0" lang="ru-RU" sz="5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452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269" r="11304"/>
          <a:stretch/>
        </p:blipFill>
        <p:spPr bwMode="auto">
          <a:xfrm>
            <a:off x="13734" y="-10326"/>
            <a:ext cx="10427254" cy="7571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05586" y="0"/>
            <a:ext cx="8429684" cy="980729"/>
          </a:xfrm>
          <a:prstGeom prst="rect">
            <a:avLst/>
          </a:prstGeom>
        </p:spPr>
        <p:txBody>
          <a:bodyPr vert="horz" lIns="104289" tIns="52144" rIns="104289" bIns="52144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1600" b="1" dirty="0" smtClean="0">
                <a:solidFill>
                  <a:srgbClr val="002060"/>
                </a:solidFill>
              </a:rPr>
              <a:t>Муниципальное  бюджетное образовательное учреждение дополнительного образования Дворец школьников </a:t>
            </a:r>
            <a:r>
              <a:rPr lang="ru-RU" sz="1600" b="1" dirty="0" err="1" smtClean="0">
                <a:solidFill>
                  <a:srgbClr val="002060"/>
                </a:solidFill>
              </a:rPr>
              <a:t>Бугульминского</a:t>
            </a:r>
            <a:r>
              <a:rPr lang="ru-RU" sz="1600" b="1" dirty="0" smtClean="0">
                <a:solidFill>
                  <a:srgbClr val="002060"/>
                </a:solidFill>
              </a:rPr>
              <a:t> муниципального района Республики Татарстан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862776" y="6503987"/>
            <a:ext cx="7786742" cy="919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52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904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356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808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260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712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3164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6162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Директор МБОУ ДО Дворец школьников                                  О.В. </a:t>
            </a:r>
            <a:r>
              <a:rPr lang="ru-RU" sz="1600" b="1" dirty="0" err="1" smtClean="0">
                <a:solidFill>
                  <a:srgbClr val="002060"/>
                </a:solidFill>
              </a:rPr>
              <a:t>Чумараева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b="1" dirty="0" smtClean="0">
              <a:solidFill>
                <a:srgbClr val="00206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2018   </a:t>
            </a:r>
            <a:r>
              <a:rPr lang="ru-RU" sz="1600" b="1" dirty="0" smtClean="0">
                <a:solidFill>
                  <a:srgbClr val="002060"/>
                </a:solidFill>
              </a:rPr>
              <a:t>год</a:t>
            </a:r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9" name="Рисунок 8" descr="C:\Users\Алина\Desktop\печать ДШ 001_cr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lum bright="-20000" contrast="40000"/>
          </a:blip>
          <a:srcRect/>
          <a:stretch>
            <a:fillRect/>
          </a:stretch>
        </p:blipFill>
        <p:spPr bwMode="auto">
          <a:xfrm rot="20941484">
            <a:off x="4793844" y="5539208"/>
            <a:ext cx="2172970" cy="212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D:\Алина\СРОЧНО\печать и подписи\подписи2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0E4ED"/>
              </a:clrFrom>
              <a:clrTo>
                <a:srgbClr val="E0E4ED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lum bright="-20000" contrast="30000"/>
          </a:blip>
          <a:srcRect l="79536" t="29031" r="5818" b="48367"/>
          <a:stretch>
            <a:fillRect/>
          </a:stretch>
        </p:blipFill>
        <p:spPr bwMode="auto">
          <a:xfrm rot="16556128">
            <a:off x="5626182" y="6317016"/>
            <a:ext cx="691857" cy="864823"/>
          </a:xfrm>
          <a:prstGeom prst="rect">
            <a:avLst/>
          </a:prstGeom>
          <a:noFill/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877118" y="843123"/>
            <a:ext cx="7772400" cy="1080120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Д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И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П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Л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О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М</a:t>
            </a:r>
            <a:endParaRPr kumimoji="0" lang="ru-RU" sz="8800" b="1" i="0" u="none" strike="noStrike" kern="1200" cap="none" spc="0" normalizeH="0" baseline="0" noProof="0" dirty="0">
              <a:ln w="11430"/>
              <a:solidFill>
                <a:srgbClr val="FFC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DejaVu Serif Condensed" pitchFamily="18" charset="0"/>
              <a:ea typeface="DejaVu Serif Condensed" pitchFamily="18" charset="0"/>
              <a:cs typeface="+mj-cs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805680" y="836712"/>
            <a:ext cx="7772400" cy="1080120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Д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И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П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Л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О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М</a:t>
            </a:r>
            <a:endParaRPr kumimoji="0" lang="ru-RU" sz="8800" b="1" i="0" u="none" strike="noStrike" kern="1200" cap="none" spc="0" normalizeH="0" baseline="0" noProof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DejaVu Serif Condensed" pitchFamily="18" charset="0"/>
              <a:ea typeface="DejaVu Serif Condensed" pitchFamily="18" charset="0"/>
              <a:cs typeface="+mj-cs"/>
            </a:endParaRPr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648462" y="4852201"/>
            <a:ext cx="8501122" cy="857256"/>
          </a:xfrm>
          <a:prstGeom prst="rect">
            <a:avLst/>
          </a:prstGeom>
        </p:spPr>
        <p:txBody>
          <a:bodyPr vert="horz" lIns="102870" tIns="51435" rIns="102870" bIns="51435" rtlCol="0">
            <a:normAutofit lnSpcReduction="10000"/>
          </a:bodyPr>
          <a:lstStyle/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4800" b="1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  <a:cs typeface="+mj-cs"/>
              </a:rPr>
              <a:t>«На страже Отечества</a:t>
            </a:r>
            <a:r>
              <a:rPr kumimoji="0" lang="ru-RU" sz="52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»</a:t>
            </a:r>
            <a:endParaRPr kumimoji="0" lang="ru-RU" sz="5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467544" y="1923243"/>
            <a:ext cx="8753478" cy="4000528"/>
          </a:xfrm>
          <a:prstGeom prst="rect">
            <a:avLst/>
          </a:prstGeom>
        </p:spPr>
        <p:txBody>
          <a:bodyPr vert="horz" lIns="102870" tIns="51435" rIns="102870" bIns="51435" rtlCol="0">
            <a:normAutofit fontScale="92500" lnSpcReduction="10000"/>
          </a:bodyPr>
          <a:lstStyle/>
          <a:p>
            <a:pPr marL="385763" marR="0" lvl="0" indent="-385763" algn="ctr" defTabSz="10287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  А  Г  Р  А  Ж  Д  А  Е  Т  С  Я</a:t>
            </a:r>
            <a:endParaRPr kumimoji="0" lang="ru-RU" sz="900" b="1" i="0" u="none" strike="noStrike" kern="1200" cap="none" spc="0" normalizeH="0" baseline="0" noProof="0" dirty="0" smtClean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85763" lvl="0" indent="-385763" algn="ctr">
              <a:spcBef>
                <a:spcPct val="20000"/>
              </a:spcBef>
            </a:pPr>
            <a:r>
              <a:rPr lang="ru-RU" sz="3900" b="1" dirty="0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  <a:cs typeface="+mj-cs"/>
              </a:rPr>
              <a:t>Звегинцева Полина</a:t>
            </a:r>
          </a:p>
          <a:p>
            <a:pPr marL="385763" indent="-385763" algn="ctr">
              <a:spcBef>
                <a:spcPct val="20000"/>
              </a:spcBef>
            </a:pPr>
            <a:r>
              <a:rPr lang="ru-RU" sz="1800" b="1" dirty="0" smtClean="0"/>
              <a:t>МБОУ гимназия </a:t>
            </a:r>
            <a:r>
              <a:rPr lang="ru-RU" sz="1800" b="1" dirty="0" smtClean="0"/>
              <a:t>№ 7, руководитель Табачная Е.В.</a:t>
            </a:r>
            <a:endParaRPr lang="en-US" sz="1800" b="1" dirty="0" smtClean="0"/>
          </a:p>
          <a:p>
            <a:pPr marL="385763" marR="0" lvl="0" indent="-385763" algn="ctr" defTabSz="10287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7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возрастная категория 11 – 13 лет</a:t>
            </a:r>
            <a:endParaRPr kumimoji="0" lang="ru-RU" sz="2000" b="1" i="0" u="none" strike="noStrike" kern="1200" cap="none" spc="0" normalizeH="0" baseline="0" noProof="0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9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000" b="1" i="0" u="none" strike="noStrike" kern="1200" cap="none" spc="0" normalizeH="0" baseline="0" noProof="0" dirty="0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3 место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9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 муниципальном  этапе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Республиканского конкурса  детских рисунков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52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«На страже Отечества»</a:t>
            </a:r>
            <a:endParaRPr kumimoji="0" lang="ru-RU" sz="5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452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269" r="11304"/>
          <a:stretch/>
        </p:blipFill>
        <p:spPr bwMode="auto">
          <a:xfrm>
            <a:off x="13734" y="-10326"/>
            <a:ext cx="10427254" cy="7571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05586" y="0"/>
            <a:ext cx="8429684" cy="980729"/>
          </a:xfrm>
          <a:prstGeom prst="rect">
            <a:avLst/>
          </a:prstGeom>
        </p:spPr>
        <p:txBody>
          <a:bodyPr vert="horz" lIns="104289" tIns="52144" rIns="104289" bIns="52144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1600" b="1" dirty="0" smtClean="0">
                <a:solidFill>
                  <a:srgbClr val="002060"/>
                </a:solidFill>
              </a:rPr>
              <a:t>Муниципальное  бюджетное образовательное учреждение дополнительного образования Дворец школьников </a:t>
            </a:r>
            <a:r>
              <a:rPr lang="ru-RU" sz="1600" b="1" dirty="0" err="1" smtClean="0">
                <a:solidFill>
                  <a:srgbClr val="002060"/>
                </a:solidFill>
              </a:rPr>
              <a:t>Бугульминского</a:t>
            </a:r>
            <a:r>
              <a:rPr lang="ru-RU" sz="1600" b="1" dirty="0" smtClean="0">
                <a:solidFill>
                  <a:srgbClr val="002060"/>
                </a:solidFill>
              </a:rPr>
              <a:t> муниципального района Республики Татарстан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862776" y="6503987"/>
            <a:ext cx="7786742" cy="919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52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904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356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808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260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712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3164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6162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Директор МБОУ ДО Дворец школьников                                  О.В. </a:t>
            </a:r>
            <a:r>
              <a:rPr lang="ru-RU" sz="1600" b="1" dirty="0" err="1" smtClean="0">
                <a:solidFill>
                  <a:srgbClr val="002060"/>
                </a:solidFill>
              </a:rPr>
              <a:t>Чумараева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b="1" dirty="0" smtClean="0">
              <a:solidFill>
                <a:srgbClr val="00206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2018   </a:t>
            </a:r>
            <a:r>
              <a:rPr lang="ru-RU" sz="1600" b="1" dirty="0" smtClean="0">
                <a:solidFill>
                  <a:srgbClr val="002060"/>
                </a:solidFill>
              </a:rPr>
              <a:t>год</a:t>
            </a:r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9" name="Рисунок 8" descr="C:\Users\Алина\Desktop\печать ДШ 001_cr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lum bright="-20000" contrast="40000"/>
          </a:blip>
          <a:srcRect/>
          <a:stretch>
            <a:fillRect/>
          </a:stretch>
        </p:blipFill>
        <p:spPr bwMode="auto">
          <a:xfrm rot="20941484">
            <a:off x="4793844" y="5539208"/>
            <a:ext cx="2172970" cy="212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D:\Алина\СРОЧНО\печать и подписи\подписи2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0E4ED"/>
              </a:clrFrom>
              <a:clrTo>
                <a:srgbClr val="E0E4ED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lum bright="-20000" contrast="30000"/>
          </a:blip>
          <a:srcRect l="79536" t="29031" r="5818" b="48367"/>
          <a:stretch>
            <a:fillRect/>
          </a:stretch>
        </p:blipFill>
        <p:spPr bwMode="auto">
          <a:xfrm rot="16556128">
            <a:off x="5626182" y="6317016"/>
            <a:ext cx="691857" cy="864823"/>
          </a:xfrm>
          <a:prstGeom prst="rect">
            <a:avLst/>
          </a:prstGeom>
          <a:noFill/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877118" y="843123"/>
            <a:ext cx="7772400" cy="1080120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Д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И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П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Л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О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М</a:t>
            </a:r>
            <a:endParaRPr kumimoji="0" lang="ru-RU" sz="8800" b="1" i="0" u="none" strike="noStrike" kern="1200" cap="none" spc="0" normalizeH="0" baseline="0" noProof="0" dirty="0">
              <a:ln w="11430"/>
              <a:solidFill>
                <a:srgbClr val="FFC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DejaVu Serif Condensed" pitchFamily="18" charset="0"/>
              <a:ea typeface="DejaVu Serif Condensed" pitchFamily="18" charset="0"/>
              <a:cs typeface="+mj-cs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805680" y="836712"/>
            <a:ext cx="7772400" cy="1080120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Д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И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П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Л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О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М</a:t>
            </a:r>
            <a:endParaRPr kumimoji="0" lang="ru-RU" sz="8800" b="1" i="0" u="none" strike="noStrike" kern="1200" cap="none" spc="0" normalizeH="0" baseline="0" noProof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DejaVu Serif Condensed" pitchFamily="18" charset="0"/>
              <a:ea typeface="DejaVu Serif Condensed" pitchFamily="18" charset="0"/>
              <a:cs typeface="+mj-cs"/>
            </a:endParaRPr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648462" y="4852201"/>
            <a:ext cx="8501122" cy="857256"/>
          </a:xfrm>
          <a:prstGeom prst="rect">
            <a:avLst/>
          </a:prstGeom>
        </p:spPr>
        <p:txBody>
          <a:bodyPr vert="horz" lIns="102870" tIns="51435" rIns="102870" bIns="51435" rtlCol="0">
            <a:normAutofit lnSpcReduction="10000"/>
          </a:bodyPr>
          <a:lstStyle/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4800" b="1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  <a:cs typeface="+mj-cs"/>
              </a:rPr>
              <a:t>«На страже Отечества</a:t>
            </a:r>
            <a:r>
              <a:rPr kumimoji="0" lang="ru-RU" sz="52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»</a:t>
            </a:r>
            <a:endParaRPr kumimoji="0" lang="ru-RU" sz="5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467544" y="1923243"/>
            <a:ext cx="8753478" cy="4000528"/>
          </a:xfrm>
          <a:prstGeom prst="rect">
            <a:avLst/>
          </a:prstGeom>
        </p:spPr>
        <p:txBody>
          <a:bodyPr vert="horz" lIns="102870" tIns="51435" rIns="102870" bIns="51435" rtlCol="0">
            <a:normAutofit fontScale="92500" lnSpcReduction="10000"/>
          </a:bodyPr>
          <a:lstStyle/>
          <a:p>
            <a:pPr marL="385763" marR="0" lvl="0" indent="-385763" algn="ctr" defTabSz="10287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  А  Г  Р  А  Ж  Д  А  Е  Т  С  Я</a:t>
            </a:r>
            <a:endParaRPr kumimoji="0" lang="ru-RU" sz="900" b="1" i="0" u="none" strike="noStrike" kern="1200" cap="none" spc="0" normalizeH="0" baseline="0" noProof="0" dirty="0" smtClean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85763" lvl="0" indent="-385763" algn="ctr">
              <a:spcBef>
                <a:spcPct val="20000"/>
              </a:spcBef>
            </a:pPr>
            <a:r>
              <a:rPr lang="ru-RU" sz="3900" b="1" dirty="0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  <a:cs typeface="+mj-cs"/>
              </a:rPr>
              <a:t>Гусева </a:t>
            </a:r>
            <a:r>
              <a:rPr lang="ru-RU" sz="3900" b="1" dirty="0" err="1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  <a:cs typeface="+mj-cs"/>
              </a:rPr>
              <a:t>Дарина</a:t>
            </a:r>
            <a:endParaRPr lang="ru-RU" sz="3900" b="1" dirty="0" smtClean="0">
              <a:ln w="11430">
                <a:solidFill>
                  <a:srgbClr val="FFC000"/>
                </a:solidFill>
              </a:ln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DejaVu Serif Condensed" pitchFamily="18" charset="0"/>
              <a:ea typeface="DejaVu Serif Condensed" pitchFamily="18" charset="0"/>
              <a:cs typeface="+mj-cs"/>
            </a:endParaRPr>
          </a:p>
          <a:p>
            <a:pPr marL="385763" indent="-385763" algn="ctr">
              <a:spcBef>
                <a:spcPct val="20000"/>
              </a:spcBef>
            </a:pPr>
            <a:r>
              <a:rPr lang="ru-RU" sz="1800" b="1" dirty="0" smtClean="0"/>
              <a:t>МБОУ гимназия </a:t>
            </a:r>
            <a:r>
              <a:rPr lang="ru-RU" sz="1800" b="1" dirty="0" smtClean="0"/>
              <a:t>№ 7, руководитель </a:t>
            </a:r>
            <a:r>
              <a:rPr lang="ru-RU" sz="1800" b="1" dirty="0" smtClean="0"/>
              <a:t>Соколова Ж.П.</a:t>
            </a:r>
            <a:endParaRPr lang="en-US" sz="1800" b="1" dirty="0" smtClean="0"/>
          </a:p>
          <a:p>
            <a:pPr marL="385763" marR="0" lvl="0" indent="-385763" algn="ctr" defTabSz="10287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7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возрастная категория 14 – 18 лет</a:t>
            </a:r>
            <a:endParaRPr kumimoji="0" lang="ru-RU" sz="2000" b="1" i="0" u="none" strike="noStrike" kern="1200" cap="none" spc="0" normalizeH="0" baseline="0" noProof="0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9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000" b="1" i="0" u="none" strike="noStrike" kern="1200" cap="none" spc="0" normalizeH="0" baseline="0" noProof="0" dirty="0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1 место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9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 муниципальном  этапе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Республиканского конкурса  детских рисунков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52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«На страже Отечества»</a:t>
            </a:r>
            <a:endParaRPr kumimoji="0" lang="ru-RU" sz="5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452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269" r="11304"/>
          <a:stretch/>
        </p:blipFill>
        <p:spPr bwMode="auto">
          <a:xfrm>
            <a:off x="13734" y="-10326"/>
            <a:ext cx="10427254" cy="7571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05586" y="0"/>
            <a:ext cx="8429684" cy="980729"/>
          </a:xfrm>
          <a:prstGeom prst="rect">
            <a:avLst/>
          </a:prstGeom>
        </p:spPr>
        <p:txBody>
          <a:bodyPr vert="horz" lIns="104289" tIns="52144" rIns="104289" bIns="52144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1600" b="1" dirty="0" smtClean="0">
                <a:solidFill>
                  <a:srgbClr val="002060"/>
                </a:solidFill>
              </a:rPr>
              <a:t>Муниципальное  бюджетное образовательное учреждение дополнительного образования Дворец школьников </a:t>
            </a:r>
            <a:r>
              <a:rPr lang="ru-RU" sz="1600" b="1" dirty="0" err="1" smtClean="0">
                <a:solidFill>
                  <a:srgbClr val="002060"/>
                </a:solidFill>
              </a:rPr>
              <a:t>Бугульминского</a:t>
            </a:r>
            <a:r>
              <a:rPr lang="ru-RU" sz="1600" b="1" dirty="0" smtClean="0">
                <a:solidFill>
                  <a:srgbClr val="002060"/>
                </a:solidFill>
              </a:rPr>
              <a:t> муниципального района Республики Татарстан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862776" y="6503987"/>
            <a:ext cx="7786742" cy="919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52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904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356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808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260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712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3164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6162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Директор МБОУ ДО Дворец школьников                                  О.В. </a:t>
            </a:r>
            <a:r>
              <a:rPr lang="ru-RU" sz="1600" b="1" dirty="0" err="1" smtClean="0">
                <a:solidFill>
                  <a:srgbClr val="002060"/>
                </a:solidFill>
              </a:rPr>
              <a:t>Чумараева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b="1" dirty="0" smtClean="0">
              <a:solidFill>
                <a:srgbClr val="00206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2018   </a:t>
            </a:r>
            <a:r>
              <a:rPr lang="ru-RU" sz="1600" b="1" dirty="0" smtClean="0">
                <a:solidFill>
                  <a:srgbClr val="002060"/>
                </a:solidFill>
              </a:rPr>
              <a:t>год</a:t>
            </a:r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9" name="Рисунок 8" descr="C:\Users\Алина\Desktop\печать ДШ 001_cr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lum bright="-20000" contrast="40000"/>
          </a:blip>
          <a:srcRect/>
          <a:stretch>
            <a:fillRect/>
          </a:stretch>
        </p:blipFill>
        <p:spPr bwMode="auto">
          <a:xfrm rot="20941484">
            <a:off x="4793844" y="5539208"/>
            <a:ext cx="2172970" cy="212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D:\Алина\СРОЧНО\печать и подписи\подписи2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0E4ED"/>
              </a:clrFrom>
              <a:clrTo>
                <a:srgbClr val="E0E4ED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lum bright="-20000" contrast="30000"/>
          </a:blip>
          <a:srcRect l="79536" t="29031" r="5818" b="48367"/>
          <a:stretch>
            <a:fillRect/>
          </a:stretch>
        </p:blipFill>
        <p:spPr bwMode="auto">
          <a:xfrm rot="16556128">
            <a:off x="5626182" y="6317016"/>
            <a:ext cx="691857" cy="864823"/>
          </a:xfrm>
          <a:prstGeom prst="rect">
            <a:avLst/>
          </a:prstGeom>
          <a:noFill/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877118" y="843123"/>
            <a:ext cx="7772400" cy="1080120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Д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И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П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Л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О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М</a:t>
            </a:r>
            <a:endParaRPr kumimoji="0" lang="ru-RU" sz="8800" b="1" i="0" u="none" strike="noStrike" kern="1200" cap="none" spc="0" normalizeH="0" baseline="0" noProof="0" dirty="0">
              <a:ln w="11430"/>
              <a:solidFill>
                <a:srgbClr val="FFC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DejaVu Serif Condensed" pitchFamily="18" charset="0"/>
              <a:ea typeface="DejaVu Serif Condensed" pitchFamily="18" charset="0"/>
              <a:cs typeface="+mj-cs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805680" y="836712"/>
            <a:ext cx="7772400" cy="1080120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Д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И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П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Л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О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М</a:t>
            </a:r>
            <a:endParaRPr kumimoji="0" lang="ru-RU" sz="8800" b="1" i="0" u="none" strike="noStrike" kern="1200" cap="none" spc="0" normalizeH="0" baseline="0" noProof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DejaVu Serif Condensed" pitchFamily="18" charset="0"/>
              <a:ea typeface="DejaVu Serif Condensed" pitchFamily="18" charset="0"/>
              <a:cs typeface="+mj-cs"/>
            </a:endParaRPr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648462" y="4852201"/>
            <a:ext cx="8501122" cy="857256"/>
          </a:xfrm>
          <a:prstGeom prst="rect">
            <a:avLst/>
          </a:prstGeom>
        </p:spPr>
        <p:txBody>
          <a:bodyPr vert="horz" lIns="102870" tIns="51435" rIns="102870" bIns="51435" rtlCol="0">
            <a:normAutofit lnSpcReduction="10000"/>
          </a:bodyPr>
          <a:lstStyle/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4800" b="1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  <a:cs typeface="+mj-cs"/>
              </a:rPr>
              <a:t>«На страже Отечества</a:t>
            </a:r>
            <a:r>
              <a:rPr kumimoji="0" lang="ru-RU" sz="52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»</a:t>
            </a:r>
            <a:endParaRPr kumimoji="0" lang="ru-RU" sz="5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467544" y="1923243"/>
            <a:ext cx="8753478" cy="4000528"/>
          </a:xfrm>
          <a:prstGeom prst="rect">
            <a:avLst/>
          </a:prstGeom>
        </p:spPr>
        <p:txBody>
          <a:bodyPr vert="horz" lIns="102870" tIns="51435" rIns="102870" bIns="51435" rtlCol="0">
            <a:normAutofit fontScale="92500" lnSpcReduction="10000"/>
          </a:bodyPr>
          <a:lstStyle/>
          <a:p>
            <a:pPr marL="385763" marR="0" lvl="0" indent="-385763" algn="ctr" defTabSz="10287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  А  Г  Р  А  Ж  Д  А  Е  Т  С  Я</a:t>
            </a:r>
            <a:endParaRPr kumimoji="0" lang="ru-RU" sz="900" b="1" i="0" u="none" strike="noStrike" kern="1200" cap="none" spc="0" normalizeH="0" baseline="0" noProof="0" dirty="0" smtClean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85763" lvl="0" indent="-385763" algn="ctr">
              <a:spcBef>
                <a:spcPct val="20000"/>
              </a:spcBef>
            </a:pPr>
            <a:r>
              <a:rPr lang="ru-RU" sz="3900" b="1" dirty="0" err="1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  <a:cs typeface="+mj-cs"/>
              </a:rPr>
              <a:t>Валиахметова</a:t>
            </a:r>
            <a:r>
              <a:rPr lang="ru-RU" sz="3900" b="1" dirty="0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lang="ru-RU" sz="3900" b="1" dirty="0" err="1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  <a:cs typeface="+mj-cs"/>
              </a:rPr>
              <a:t>Раиля</a:t>
            </a:r>
            <a:endParaRPr lang="ru-RU" sz="3900" b="1" dirty="0" smtClean="0">
              <a:ln w="11430">
                <a:solidFill>
                  <a:srgbClr val="FFC000"/>
                </a:solidFill>
              </a:ln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DejaVu Serif Condensed" pitchFamily="18" charset="0"/>
              <a:ea typeface="DejaVu Serif Condensed" pitchFamily="18" charset="0"/>
              <a:cs typeface="+mj-cs"/>
            </a:endParaRPr>
          </a:p>
          <a:p>
            <a:pPr marL="385763" indent="-385763" algn="ctr">
              <a:spcBef>
                <a:spcPct val="20000"/>
              </a:spcBef>
            </a:pPr>
            <a:r>
              <a:rPr lang="ru-RU" sz="1800" b="1" dirty="0" smtClean="0"/>
              <a:t>МБОУ </a:t>
            </a:r>
            <a:r>
              <a:rPr lang="ru-RU" sz="1800" b="1" dirty="0" smtClean="0"/>
              <a:t>лицей № 2, руководители </a:t>
            </a:r>
            <a:r>
              <a:rPr lang="ru-RU" sz="1800" b="1" dirty="0" err="1" smtClean="0"/>
              <a:t>Граур</a:t>
            </a:r>
            <a:r>
              <a:rPr lang="ru-RU" sz="1800" b="1" dirty="0" smtClean="0"/>
              <a:t> Ю.В., </a:t>
            </a:r>
            <a:r>
              <a:rPr lang="ru-RU" sz="1800" b="1" dirty="0" err="1" smtClean="0"/>
              <a:t>Хуснутдинова</a:t>
            </a:r>
            <a:r>
              <a:rPr lang="ru-RU" sz="1800" b="1" dirty="0" smtClean="0"/>
              <a:t> Р.Р. </a:t>
            </a:r>
            <a:endParaRPr lang="en-US" sz="1800" b="1" dirty="0" smtClean="0"/>
          </a:p>
          <a:p>
            <a:pPr marL="385763" marR="0" lvl="0" indent="-385763" algn="ctr" defTabSz="10287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7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возрастная категория 14 – 18 лет</a:t>
            </a:r>
            <a:endParaRPr kumimoji="0" lang="ru-RU" sz="2000" b="1" i="0" u="none" strike="noStrike" kern="1200" cap="none" spc="0" normalizeH="0" baseline="0" noProof="0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9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000" b="1" i="0" u="none" strike="noStrike" kern="1200" cap="none" spc="0" normalizeH="0" baseline="0" noProof="0" dirty="0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2 место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9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 муниципальном  этапе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Республиканского конкурса  детских рисунков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52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«На страже Отечества»</a:t>
            </a:r>
            <a:endParaRPr kumimoji="0" lang="ru-RU" sz="5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452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269" r="11304"/>
          <a:stretch/>
        </p:blipFill>
        <p:spPr bwMode="auto">
          <a:xfrm>
            <a:off x="13734" y="-10326"/>
            <a:ext cx="10427254" cy="7571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05586" y="0"/>
            <a:ext cx="8429684" cy="980729"/>
          </a:xfrm>
          <a:prstGeom prst="rect">
            <a:avLst/>
          </a:prstGeom>
        </p:spPr>
        <p:txBody>
          <a:bodyPr vert="horz" lIns="104289" tIns="52144" rIns="104289" bIns="52144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1600" b="1" dirty="0" smtClean="0">
                <a:solidFill>
                  <a:srgbClr val="002060"/>
                </a:solidFill>
              </a:rPr>
              <a:t>Муниципальное  бюджетное образовательное учреждение дополнительного образования Дворец школьников </a:t>
            </a:r>
            <a:r>
              <a:rPr lang="ru-RU" sz="1600" b="1" dirty="0" err="1" smtClean="0">
                <a:solidFill>
                  <a:srgbClr val="002060"/>
                </a:solidFill>
              </a:rPr>
              <a:t>Бугульминского</a:t>
            </a:r>
            <a:r>
              <a:rPr lang="ru-RU" sz="1600" b="1" dirty="0" smtClean="0">
                <a:solidFill>
                  <a:srgbClr val="002060"/>
                </a:solidFill>
              </a:rPr>
              <a:t> муниципального района Республики Татарстан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862776" y="6503987"/>
            <a:ext cx="7786742" cy="919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52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904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356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808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260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712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3164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6162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Директор МБОУ ДО Дворец школьников                                  О.В. </a:t>
            </a:r>
            <a:r>
              <a:rPr lang="ru-RU" sz="1600" b="1" dirty="0" err="1" smtClean="0">
                <a:solidFill>
                  <a:srgbClr val="002060"/>
                </a:solidFill>
              </a:rPr>
              <a:t>Чумараева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b="1" dirty="0" smtClean="0">
              <a:solidFill>
                <a:srgbClr val="00206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2018   </a:t>
            </a:r>
            <a:r>
              <a:rPr lang="ru-RU" sz="1600" b="1" dirty="0" smtClean="0">
                <a:solidFill>
                  <a:srgbClr val="002060"/>
                </a:solidFill>
              </a:rPr>
              <a:t>год</a:t>
            </a:r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9" name="Рисунок 8" descr="C:\Users\Алина\Desktop\печать ДШ 001_cr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lum bright="-20000" contrast="40000"/>
          </a:blip>
          <a:srcRect/>
          <a:stretch>
            <a:fillRect/>
          </a:stretch>
        </p:blipFill>
        <p:spPr bwMode="auto">
          <a:xfrm rot="20941484">
            <a:off x="4793844" y="5539208"/>
            <a:ext cx="2172970" cy="212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D:\Алина\СРОЧНО\печать и подписи\подписи2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0E4ED"/>
              </a:clrFrom>
              <a:clrTo>
                <a:srgbClr val="E0E4ED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lum bright="-20000" contrast="30000"/>
          </a:blip>
          <a:srcRect l="79536" t="29031" r="5818" b="48367"/>
          <a:stretch>
            <a:fillRect/>
          </a:stretch>
        </p:blipFill>
        <p:spPr bwMode="auto">
          <a:xfrm rot="16556128">
            <a:off x="5626182" y="6317016"/>
            <a:ext cx="691857" cy="864823"/>
          </a:xfrm>
          <a:prstGeom prst="rect">
            <a:avLst/>
          </a:prstGeom>
          <a:noFill/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877118" y="843123"/>
            <a:ext cx="7772400" cy="1080120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Д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И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П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Л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О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М</a:t>
            </a:r>
            <a:endParaRPr kumimoji="0" lang="ru-RU" sz="8800" b="1" i="0" u="none" strike="noStrike" kern="1200" cap="none" spc="0" normalizeH="0" baseline="0" noProof="0" dirty="0">
              <a:ln w="11430"/>
              <a:solidFill>
                <a:srgbClr val="FFC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DejaVu Serif Condensed" pitchFamily="18" charset="0"/>
              <a:ea typeface="DejaVu Serif Condensed" pitchFamily="18" charset="0"/>
              <a:cs typeface="+mj-cs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805680" y="836712"/>
            <a:ext cx="7772400" cy="1080120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Д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И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П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Л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О</a:t>
            </a:r>
            <a:r>
              <a:rPr kumimoji="0" lang="ru-RU" sz="4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 </a:t>
            </a:r>
            <a:r>
              <a:rPr kumimoji="0" lang="ru-RU" sz="88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М</a:t>
            </a:r>
            <a:endParaRPr kumimoji="0" lang="ru-RU" sz="8800" b="1" i="0" u="none" strike="noStrike" kern="1200" cap="none" spc="0" normalizeH="0" baseline="0" noProof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DejaVu Serif Condensed" pitchFamily="18" charset="0"/>
              <a:ea typeface="DejaVu Serif Condensed" pitchFamily="18" charset="0"/>
              <a:cs typeface="+mj-cs"/>
            </a:endParaRPr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648462" y="4852201"/>
            <a:ext cx="8501122" cy="857256"/>
          </a:xfrm>
          <a:prstGeom prst="rect">
            <a:avLst/>
          </a:prstGeom>
        </p:spPr>
        <p:txBody>
          <a:bodyPr vert="horz" lIns="102870" tIns="51435" rIns="102870" bIns="51435" rtlCol="0">
            <a:normAutofit lnSpcReduction="10000"/>
          </a:bodyPr>
          <a:lstStyle/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4800" b="1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  <a:cs typeface="+mj-cs"/>
              </a:rPr>
              <a:t>«На страже Отечества</a:t>
            </a:r>
            <a:r>
              <a:rPr kumimoji="0" lang="ru-RU" sz="5200" b="1" i="0" u="none" strike="noStrike" kern="1200" cap="none" spc="0" normalizeH="0" baseline="0" noProof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»</a:t>
            </a:r>
            <a:endParaRPr kumimoji="0" lang="ru-RU" sz="5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467544" y="1923243"/>
            <a:ext cx="8753478" cy="4000528"/>
          </a:xfrm>
          <a:prstGeom prst="rect">
            <a:avLst/>
          </a:prstGeom>
        </p:spPr>
        <p:txBody>
          <a:bodyPr vert="horz" lIns="102870" tIns="51435" rIns="102870" bIns="51435" rtlCol="0">
            <a:normAutofit fontScale="92500" lnSpcReduction="10000"/>
          </a:bodyPr>
          <a:lstStyle/>
          <a:p>
            <a:pPr marL="385763" marR="0" lvl="0" indent="-385763" algn="ctr" defTabSz="10287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  А  Г  Р  А  Ж  Д  А  Е  Т  С  Я</a:t>
            </a:r>
            <a:endParaRPr kumimoji="0" lang="ru-RU" sz="900" b="1" i="0" u="none" strike="noStrike" kern="1200" cap="none" spc="0" normalizeH="0" baseline="0" noProof="0" dirty="0" smtClean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85763" lvl="0" indent="-385763" algn="ctr">
              <a:spcBef>
                <a:spcPct val="20000"/>
              </a:spcBef>
            </a:pPr>
            <a:r>
              <a:rPr lang="ru-RU" sz="3900" b="1" dirty="0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 Condensed" pitchFamily="18" charset="0"/>
                <a:ea typeface="DejaVu Serif Condensed" pitchFamily="18" charset="0"/>
                <a:cs typeface="+mj-cs"/>
              </a:rPr>
              <a:t>Матвеева Сабина</a:t>
            </a:r>
          </a:p>
          <a:p>
            <a:pPr marL="385763" indent="-385763" algn="ctr">
              <a:spcBef>
                <a:spcPct val="20000"/>
              </a:spcBef>
            </a:pPr>
            <a:r>
              <a:rPr lang="ru-RU" sz="1800" b="1" dirty="0" smtClean="0"/>
              <a:t>МБОУ </a:t>
            </a:r>
            <a:r>
              <a:rPr lang="ru-RU" sz="1800" b="1" dirty="0" smtClean="0"/>
              <a:t>Акбашская ООШ, руководитель </a:t>
            </a:r>
            <a:r>
              <a:rPr lang="ru-RU" sz="1800" b="1" dirty="0" err="1" smtClean="0"/>
              <a:t>Гулькеева</a:t>
            </a:r>
            <a:r>
              <a:rPr lang="ru-RU" sz="1800" b="1" dirty="0" smtClean="0"/>
              <a:t> Р.К.</a:t>
            </a:r>
            <a:endParaRPr lang="en-US" sz="1800" b="1" dirty="0" smtClean="0"/>
          </a:p>
          <a:p>
            <a:pPr marL="385763" marR="0" lvl="0" indent="-385763" algn="ctr" defTabSz="10287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7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возрастная категория 14 – 18 лет</a:t>
            </a:r>
            <a:endParaRPr kumimoji="0" lang="ru-RU" sz="2000" b="1" i="0" u="none" strike="noStrike" kern="1200" cap="none" spc="0" normalizeH="0" baseline="0" noProof="0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9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000" b="1" i="0" u="none" strike="noStrike" kern="1200" cap="none" spc="0" normalizeH="0" baseline="0" noProof="0" dirty="0" smtClean="0">
                <a:ln w="1143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3 место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9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 муниципальном  этапе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Республиканского конкурса  детских рисунков</a:t>
            </a:r>
          </a:p>
          <a:p>
            <a:pPr marL="368206" marR="0" lvl="0" indent="-368206" algn="ctr" defTabSz="98188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5200" b="1" i="0" u="none" strike="noStrike" kern="1200" cap="none" spc="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DejaVu Serif Condensed" pitchFamily="18" charset="0"/>
                <a:ea typeface="DejaVu Serif Condensed" pitchFamily="18" charset="0"/>
                <a:cs typeface="+mj-cs"/>
              </a:rPr>
              <a:t>«На страже Отечества»</a:t>
            </a:r>
            <a:endParaRPr kumimoji="0" lang="ru-RU" sz="5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452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2062</Words>
  <Application>Microsoft Office PowerPoint</Application>
  <PresentationFormat>Произвольный</PresentationFormat>
  <Paragraphs>459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15</cp:revision>
  <dcterms:created xsi:type="dcterms:W3CDTF">2018-02-22T13:06:50Z</dcterms:created>
  <dcterms:modified xsi:type="dcterms:W3CDTF">2018-02-22T13:54:54Z</dcterms:modified>
</cp:coreProperties>
</file>